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83" r:id="rId4"/>
  </p:sldMasterIdLst>
  <p:notesMasterIdLst>
    <p:notesMasterId r:id="rId41"/>
  </p:notesMasterIdLst>
  <p:handoutMasterIdLst>
    <p:handoutMasterId r:id="rId42"/>
  </p:handoutMasterIdLst>
  <p:sldIdLst>
    <p:sldId id="325" r:id="rId5"/>
    <p:sldId id="307" r:id="rId6"/>
    <p:sldId id="343" r:id="rId7"/>
    <p:sldId id="344" r:id="rId8"/>
    <p:sldId id="353" r:id="rId9"/>
    <p:sldId id="354" r:id="rId10"/>
    <p:sldId id="355" r:id="rId11"/>
    <p:sldId id="356" r:id="rId12"/>
    <p:sldId id="358" r:id="rId13"/>
    <p:sldId id="359" r:id="rId14"/>
    <p:sldId id="365" r:id="rId15"/>
    <p:sldId id="360" r:id="rId16"/>
    <p:sldId id="366" r:id="rId17"/>
    <p:sldId id="367" r:id="rId18"/>
    <p:sldId id="361" r:id="rId19"/>
    <p:sldId id="362" r:id="rId20"/>
    <p:sldId id="363" r:id="rId21"/>
    <p:sldId id="364" r:id="rId22"/>
    <p:sldId id="357" r:id="rId23"/>
    <p:sldId id="345" r:id="rId24"/>
    <p:sldId id="368" r:id="rId25"/>
    <p:sldId id="346" r:id="rId26"/>
    <p:sldId id="369" r:id="rId27"/>
    <p:sldId id="347" r:id="rId28"/>
    <p:sldId id="370" r:id="rId29"/>
    <p:sldId id="348" r:id="rId30"/>
    <p:sldId id="371" r:id="rId31"/>
    <p:sldId id="349" r:id="rId32"/>
    <p:sldId id="372" r:id="rId33"/>
    <p:sldId id="350" r:id="rId34"/>
    <p:sldId id="351" r:id="rId35"/>
    <p:sldId id="373" r:id="rId36"/>
    <p:sldId id="374" r:id="rId37"/>
    <p:sldId id="352" r:id="rId38"/>
    <p:sldId id="375" r:id="rId39"/>
    <p:sldId id="342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D5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1" autoAdjust="0"/>
    <p:restoredTop sz="86068" autoAdjust="0"/>
  </p:normalViewPr>
  <p:slideViewPr>
    <p:cSldViewPr snapToGrid="0">
      <p:cViewPr varScale="1">
        <p:scale>
          <a:sx n="140" d="100"/>
          <a:sy n="140" d="100"/>
        </p:scale>
        <p:origin x="2700" y="13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2069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ABA719-FC92-4D49-8DE3-8BF0446E47C8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2CB395-B94D-4ECE-8995-D2E05FD59DBC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Immunity</a:t>
          </a:r>
          <a:br>
            <a:rPr lang="en-US" sz="1300" dirty="0">
              <a:solidFill>
                <a:schemeClr val="tx1"/>
              </a:solidFill>
            </a:rPr>
          </a:br>
          <a:r>
            <a:rPr lang="en-US" sz="1500" dirty="0">
              <a:solidFill>
                <a:schemeClr val="tx1"/>
              </a:solidFill>
            </a:rPr>
            <a:t>The body’s resistance to invading organisms</a:t>
          </a:r>
        </a:p>
      </dgm:t>
    </dgm:pt>
    <dgm:pt modelId="{21BF14C6-B504-41AD-B75D-2CE0B5C010B7}" type="parTrans" cxnId="{7EEB7E80-1045-4902-A999-285A7361BE38}">
      <dgm:prSet/>
      <dgm:spPr/>
      <dgm:t>
        <a:bodyPr/>
        <a:lstStyle/>
        <a:p>
          <a:endParaRPr lang="en-US"/>
        </a:p>
      </dgm:t>
    </dgm:pt>
    <dgm:pt modelId="{5DBF5E65-32C5-48D6-A6FF-0E094D6D91DF}" type="sibTrans" cxnId="{7EEB7E80-1045-4902-A999-285A7361BE38}">
      <dgm:prSet/>
      <dgm:spPr>
        <a:ln>
          <a:noFill/>
        </a:ln>
      </dgm:spPr>
      <dgm:t>
        <a:bodyPr/>
        <a:lstStyle/>
        <a:p>
          <a:endParaRPr lang="en-US">
            <a:ln>
              <a:solidFill>
                <a:schemeClr val="tx2">
                  <a:lumMod val="60000"/>
                  <a:lumOff val="40000"/>
                </a:schemeClr>
              </a:solidFill>
            </a:ln>
          </a:endParaRPr>
        </a:p>
      </dgm:t>
    </dgm:pt>
    <dgm:pt modelId="{F0E7E962-0F3C-46A8-A71B-CE32B0645B9A}">
      <dgm:prSet phldrT="[Text]" custT="1"/>
      <dgm:spPr>
        <a:solidFill>
          <a:srgbClr val="B9D58B"/>
        </a:solidFill>
      </dgm:spPr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Natural/ Nonspecific Immunity</a:t>
          </a:r>
          <a:br>
            <a:rPr lang="en-US" sz="1300" dirty="0">
              <a:solidFill>
                <a:schemeClr val="tx1"/>
              </a:solidFill>
            </a:rPr>
          </a:br>
          <a:r>
            <a:rPr lang="en-US" sz="1500" dirty="0">
              <a:solidFill>
                <a:schemeClr val="tx1"/>
              </a:solidFill>
            </a:rPr>
            <a:t>general response mechanism in place since birth</a:t>
          </a:r>
        </a:p>
      </dgm:t>
    </dgm:pt>
    <dgm:pt modelId="{A071D9C0-725A-45BE-B496-8B5E94EC76C8}" type="parTrans" cxnId="{CAFBBC9A-3D5D-4B35-AE0E-1528E020E1DD}">
      <dgm:prSet/>
      <dgm:spPr/>
      <dgm:t>
        <a:bodyPr/>
        <a:lstStyle/>
        <a:p>
          <a:endParaRPr lang="en-US"/>
        </a:p>
      </dgm:t>
    </dgm:pt>
    <dgm:pt modelId="{A6E71091-7351-42AA-8C56-9099B02C5F41}" type="sibTrans" cxnId="{CAFBBC9A-3D5D-4B35-AE0E-1528E020E1DD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5705B2F4-8C06-4DC1-A1A4-9710972B1C41}">
      <dgm:prSet phldrT="[Text]"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Humoral Immunity</a:t>
          </a:r>
          <a:br>
            <a:rPr lang="en-US" sz="1800" dirty="0">
              <a:solidFill>
                <a:schemeClr val="tx1"/>
              </a:solidFill>
            </a:rPr>
          </a:br>
          <a:r>
            <a:rPr lang="en-US" sz="1500" dirty="0">
              <a:solidFill>
                <a:schemeClr val="tx1"/>
              </a:solidFill>
            </a:rPr>
            <a:t>B-cells; produce antibodies</a:t>
          </a:r>
        </a:p>
      </dgm:t>
    </dgm:pt>
    <dgm:pt modelId="{00329DAE-7FFD-4112-89B7-3FB7B990BB21}" type="parTrans" cxnId="{951A46A1-510E-427D-977F-7DB5B3604B1A}">
      <dgm:prSet/>
      <dgm:spPr/>
      <dgm:t>
        <a:bodyPr/>
        <a:lstStyle/>
        <a:p>
          <a:endParaRPr lang="en-US"/>
        </a:p>
      </dgm:t>
    </dgm:pt>
    <dgm:pt modelId="{7B9AE60A-584E-480F-9CF4-B434AEDD461A}" type="sibTrans" cxnId="{951A46A1-510E-427D-977F-7DB5B3604B1A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96EAC618-CDE0-4C7D-A12B-B14F54009281}">
      <dgm:prSet phldrT="[Text]"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sz="1700" b="1" dirty="0">
              <a:solidFill>
                <a:schemeClr val="tx1"/>
              </a:solidFill>
            </a:rPr>
            <a:t>Cell-Mediated Immunity</a:t>
          </a:r>
          <a:br>
            <a:rPr lang="en-US" sz="1700" dirty="0">
              <a:solidFill>
                <a:schemeClr val="tx1"/>
              </a:solidFill>
            </a:rPr>
          </a:br>
          <a:r>
            <a:rPr lang="en-US" sz="1500" dirty="0">
              <a:solidFill>
                <a:schemeClr val="tx1"/>
              </a:solidFill>
            </a:rPr>
            <a:t>T-cells; directly attack (cytotoxic)</a:t>
          </a:r>
        </a:p>
      </dgm:t>
    </dgm:pt>
    <dgm:pt modelId="{DAC63078-807D-4BFF-B9CC-C63A05AAD3C7}" type="parTrans" cxnId="{039B4FEB-0BCD-47A3-B55E-F85EE64F6F99}">
      <dgm:prSet/>
      <dgm:spPr/>
      <dgm:t>
        <a:bodyPr/>
        <a:lstStyle/>
        <a:p>
          <a:endParaRPr lang="en-US"/>
        </a:p>
      </dgm:t>
    </dgm:pt>
    <dgm:pt modelId="{FA0357F1-F44A-4053-BA54-FD754E9A098D}" type="sibTrans" cxnId="{039B4FEB-0BCD-47A3-B55E-F85EE64F6F99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7C6A02AA-027C-43B8-9143-74E6AA694F46}">
      <dgm:prSet phldrT="[Text]" custT="1"/>
      <dgm:spPr/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Specific Immunity</a:t>
          </a:r>
          <a:br>
            <a:rPr lang="en-US" sz="1500" dirty="0">
              <a:solidFill>
                <a:schemeClr val="tx1"/>
              </a:solidFill>
            </a:rPr>
          </a:br>
          <a:r>
            <a:rPr lang="en-US" sz="1500" dirty="0">
              <a:solidFill>
                <a:schemeClr val="tx1"/>
              </a:solidFill>
            </a:rPr>
            <a:t>Mechanisms developed to fight particular organisms &amp; their toxins</a:t>
          </a:r>
        </a:p>
      </dgm:t>
    </dgm:pt>
    <dgm:pt modelId="{DCA8E230-4293-4643-9DFE-0BD6661F14F1}" type="sibTrans" cxnId="{39D77308-5A1E-4C9A-9F8D-05E1B81ADCE5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99D2FFF1-342E-47EB-9E16-45FD7A087645}" type="parTrans" cxnId="{39D77308-5A1E-4C9A-9F8D-05E1B81ADCE5}">
      <dgm:prSet/>
      <dgm:spPr/>
      <dgm:t>
        <a:bodyPr/>
        <a:lstStyle/>
        <a:p>
          <a:endParaRPr lang="en-US"/>
        </a:p>
      </dgm:t>
    </dgm:pt>
    <dgm:pt modelId="{CBD70132-9D39-4C51-80B6-7F32667BC053}" type="pres">
      <dgm:prSet presAssocID="{BBABA719-FC92-4D49-8DE3-8BF0446E47C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235D444-A8BC-4393-A153-ACB95B51FCEF}" type="pres">
      <dgm:prSet presAssocID="{EA2CB395-B94D-4ECE-8995-D2E05FD59DBC}" presName="hierRoot1" presStyleCnt="0">
        <dgm:presLayoutVars>
          <dgm:hierBranch val="init"/>
        </dgm:presLayoutVars>
      </dgm:prSet>
      <dgm:spPr/>
    </dgm:pt>
    <dgm:pt modelId="{265B6441-E952-47F2-BC3F-1DF3F5873E5F}" type="pres">
      <dgm:prSet presAssocID="{EA2CB395-B94D-4ECE-8995-D2E05FD59DBC}" presName="rootComposite1" presStyleCnt="0"/>
      <dgm:spPr/>
    </dgm:pt>
    <dgm:pt modelId="{8F7CD9C2-60D9-42D9-984E-C9AD2918E969}" type="pres">
      <dgm:prSet presAssocID="{EA2CB395-B94D-4ECE-8995-D2E05FD59DBC}" presName="rootText1" presStyleLbl="node0" presStyleIdx="0" presStyleCnt="1" custScaleX="208880">
        <dgm:presLayoutVars>
          <dgm:chMax/>
          <dgm:chPref val="3"/>
        </dgm:presLayoutVars>
      </dgm:prSet>
      <dgm:spPr/>
    </dgm:pt>
    <dgm:pt modelId="{CEB4E5DD-EFBF-449C-954F-67BBD4E4957B}" type="pres">
      <dgm:prSet presAssocID="{EA2CB395-B94D-4ECE-8995-D2E05FD59DBC}" presName="titleText1" presStyleLbl="fgAcc0" presStyleIdx="0" presStyleCnt="1" custLinFactX="100000" custLinFactY="-227047" custLinFactNeighborX="104056" custLinFactNeighborY="-300000">
        <dgm:presLayoutVars>
          <dgm:chMax val="0"/>
          <dgm:chPref val="0"/>
        </dgm:presLayoutVars>
      </dgm:prSet>
      <dgm:spPr/>
    </dgm:pt>
    <dgm:pt modelId="{D5016C33-39FF-48A3-A34E-7C495EC1220D}" type="pres">
      <dgm:prSet presAssocID="{EA2CB395-B94D-4ECE-8995-D2E05FD59DBC}" presName="rootConnector1" presStyleLbl="node1" presStyleIdx="0" presStyleCnt="4"/>
      <dgm:spPr/>
    </dgm:pt>
    <dgm:pt modelId="{0D4D0842-2D29-4E56-A234-0FCC1446C361}" type="pres">
      <dgm:prSet presAssocID="{EA2CB395-B94D-4ECE-8995-D2E05FD59DBC}" presName="hierChild2" presStyleCnt="0"/>
      <dgm:spPr/>
    </dgm:pt>
    <dgm:pt modelId="{5AC395D2-4F5F-46B2-956A-5956DFE8BC86}" type="pres">
      <dgm:prSet presAssocID="{A071D9C0-725A-45BE-B496-8B5E94EC76C8}" presName="Name37" presStyleLbl="parChTrans1D2" presStyleIdx="0" presStyleCnt="2"/>
      <dgm:spPr/>
    </dgm:pt>
    <dgm:pt modelId="{B6C54142-502B-4FA7-96D8-6CF66C4B0546}" type="pres">
      <dgm:prSet presAssocID="{F0E7E962-0F3C-46A8-A71B-CE32B0645B9A}" presName="hierRoot2" presStyleCnt="0">
        <dgm:presLayoutVars>
          <dgm:hierBranch val="init"/>
        </dgm:presLayoutVars>
      </dgm:prSet>
      <dgm:spPr/>
    </dgm:pt>
    <dgm:pt modelId="{072E1A60-9683-491C-BDA5-B33B97563058}" type="pres">
      <dgm:prSet presAssocID="{F0E7E962-0F3C-46A8-A71B-CE32B0645B9A}" presName="rootComposite" presStyleCnt="0"/>
      <dgm:spPr/>
    </dgm:pt>
    <dgm:pt modelId="{234BD169-797F-4EE1-846E-3CF4D96CC6AD}" type="pres">
      <dgm:prSet presAssocID="{F0E7E962-0F3C-46A8-A71B-CE32B0645B9A}" presName="rootText" presStyleLbl="node1" presStyleIdx="0" presStyleCnt="4" custScaleX="209355">
        <dgm:presLayoutVars>
          <dgm:chMax/>
          <dgm:chPref val="3"/>
        </dgm:presLayoutVars>
      </dgm:prSet>
      <dgm:spPr/>
    </dgm:pt>
    <dgm:pt modelId="{C528904C-7C1F-413B-9FF5-CA20A090E8E3}" type="pres">
      <dgm:prSet presAssocID="{F0E7E962-0F3C-46A8-A71B-CE32B0645B9A}" presName="titleText2" presStyleLbl="fgAcc1" presStyleIdx="0" presStyleCnt="4" custLinFactX="164727" custLinFactY="-500000" custLinFactNeighborX="200000" custLinFactNeighborY="-560158">
        <dgm:presLayoutVars>
          <dgm:chMax val="0"/>
          <dgm:chPref val="0"/>
        </dgm:presLayoutVars>
      </dgm:prSet>
      <dgm:spPr/>
    </dgm:pt>
    <dgm:pt modelId="{893052A9-4BE9-47F4-A149-A636230391F0}" type="pres">
      <dgm:prSet presAssocID="{F0E7E962-0F3C-46A8-A71B-CE32B0645B9A}" presName="rootConnector" presStyleLbl="node2" presStyleIdx="0" presStyleCnt="0"/>
      <dgm:spPr/>
    </dgm:pt>
    <dgm:pt modelId="{4EDDBD59-7388-46D2-8864-AC24D1B605F0}" type="pres">
      <dgm:prSet presAssocID="{F0E7E962-0F3C-46A8-A71B-CE32B0645B9A}" presName="hierChild4" presStyleCnt="0"/>
      <dgm:spPr/>
    </dgm:pt>
    <dgm:pt modelId="{FB55FA6B-7D87-472C-BAAD-9EDF05CFA31D}" type="pres">
      <dgm:prSet presAssocID="{F0E7E962-0F3C-46A8-A71B-CE32B0645B9A}" presName="hierChild5" presStyleCnt="0"/>
      <dgm:spPr/>
    </dgm:pt>
    <dgm:pt modelId="{EFA2631B-3AEF-495B-9087-AA9E277DC4E2}" type="pres">
      <dgm:prSet presAssocID="{99D2FFF1-342E-47EB-9E16-45FD7A087645}" presName="Name37" presStyleLbl="parChTrans1D2" presStyleIdx="1" presStyleCnt="2"/>
      <dgm:spPr/>
    </dgm:pt>
    <dgm:pt modelId="{740952CF-0EFB-4392-BFD5-7677B8AE8EB8}" type="pres">
      <dgm:prSet presAssocID="{7C6A02AA-027C-43B8-9143-74E6AA694F46}" presName="hierRoot2" presStyleCnt="0">
        <dgm:presLayoutVars>
          <dgm:hierBranch val="init"/>
        </dgm:presLayoutVars>
      </dgm:prSet>
      <dgm:spPr/>
    </dgm:pt>
    <dgm:pt modelId="{BD4CD7B0-38BB-40D3-B1A1-23BB7E2997DE}" type="pres">
      <dgm:prSet presAssocID="{7C6A02AA-027C-43B8-9143-74E6AA694F46}" presName="rootComposite" presStyleCnt="0"/>
      <dgm:spPr/>
    </dgm:pt>
    <dgm:pt modelId="{6FA93ACD-31EE-49CF-8189-8F4CEF6E1F2B}" type="pres">
      <dgm:prSet presAssocID="{7C6A02AA-027C-43B8-9143-74E6AA694F46}" presName="rootText" presStyleLbl="node1" presStyleIdx="1" presStyleCnt="4" custScaleX="234318">
        <dgm:presLayoutVars>
          <dgm:chMax/>
          <dgm:chPref val="3"/>
        </dgm:presLayoutVars>
      </dgm:prSet>
      <dgm:spPr/>
    </dgm:pt>
    <dgm:pt modelId="{D2943BD9-0983-433F-8F01-3F4CB7ED09B3}" type="pres">
      <dgm:prSet presAssocID="{7C6A02AA-027C-43B8-9143-74E6AA694F46}" presName="titleText2" presStyleLbl="fgAcc1" presStyleIdx="1" presStyleCnt="4" custLinFactY="-241150" custLinFactNeighborX="43238" custLinFactNeighborY="-300000">
        <dgm:presLayoutVars>
          <dgm:chMax val="0"/>
          <dgm:chPref val="0"/>
        </dgm:presLayoutVars>
      </dgm:prSet>
      <dgm:spPr/>
    </dgm:pt>
    <dgm:pt modelId="{FABB2BB0-E9C7-4CCF-A093-7B3360DD7BAE}" type="pres">
      <dgm:prSet presAssocID="{7C6A02AA-027C-43B8-9143-74E6AA694F46}" presName="rootConnector" presStyleLbl="node2" presStyleIdx="0" presStyleCnt="0"/>
      <dgm:spPr/>
    </dgm:pt>
    <dgm:pt modelId="{9B7D7390-3D69-4ADD-AD3F-6CE894269495}" type="pres">
      <dgm:prSet presAssocID="{7C6A02AA-027C-43B8-9143-74E6AA694F46}" presName="hierChild4" presStyleCnt="0"/>
      <dgm:spPr/>
    </dgm:pt>
    <dgm:pt modelId="{B471A520-AA87-455C-A5BD-DBBD865616EF}" type="pres">
      <dgm:prSet presAssocID="{00329DAE-7FFD-4112-89B7-3FB7B990BB21}" presName="Name37" presStyleLbl="parChTrans1D3" presStyleIdx="0" presStyleCnt="2"/>
      <dgm:spPr/>
    </dgm:pt>
    <dgm:pt modelId="{1E7D77B4-F31D-4BC4-A28A-322376633725}" type="pres">
      <dgm:prSet presAssocID="{5705B2F4-8C06-4DC1-A1A4-9710972B1C41}" presName="hierRoot2" presStyleCnt="0">
        <dgm:presLayoutVars>
          <dgm:hierBranch val="init"/>
        </dgm:presLayoutVars>
      </dgm:prSet>
      <dgm:spPr/>
    </dgm:pt>
    <dgm:pt modelId="{A29A99A9-AC25-45AC-9E97-F228ABC3E846}" type="pres">
      <dgm:prSet presAssocID="{5705B2F4-8C06-4DC1-A1A4-9710972B1C41}" presName="rootComposite" presStyleCnt="0"/>
      <dgm:spPr/>
    </dgm:pt>
    <dgm:pt modelId="{517739C5-2A4A-44CE-A84D-B063274150BF}" type="pres">
      <dgm:prSet presAssocID="{5705B2F4-8C06-4DC1-A1A4-9710972B1C41}" presName="rootText" presStyleLbl="node1" presStyleIdx="2" presStyleCnt="4" custScaleX="151327">
        <dgm:presLayoutVars>
          <dgm:chMax/>
          <dgm:chPref val="3"/>
        </dgm:presLayoutVars>
      </dgm:prSet>
      <dgm:spPr/>
    </dgm:pt>
    <dgm:pt modelId="{C2758B42-A698-407C-99AD-193ABD446911}" type="pres">
      <dgm:prSet presAssocID="{5705B2F4-8C06-4DC1-A1A4-9710972B1C41}" presName="titleText2" presStyleLbl="fgAcc1" presStyleIdx="2" presStyleCnt="4" custLinFactX="68374" custLinFactY="-700000" custLinFactNeighborX="100000" custLinFactNeighborY="-793467">
        <dgm:presLayoutVars>
          <dgm:chMax val="0"/>
          <dgm:chPref val="0"/>
        </dgm:presLayoutVars>
      </dgm:prSet>
      <dgm:spPr/>
    </dgm:pt>
    <dgm:pt modelId="{0DDB9C82-167A-4E6F-AA33-3597642AB5AC}" type="pres">
      <dgm:prSet presAssocID="{5705B2F4-8C06-4DC1-A1A4-9710972B1C41}" presName="rootConnector" presStyleLbl="node3" presStyleIdx="0" presStyleCnt="0"/>
      <dgm:spPr/>
    </dgm:pt>
    <dgm:pt modelId="{D15AAEE6-9CE4-403C-8499-70CD92553E51}" type="pres">
      <dgm:prSet presAssocID="{5705B2F4-8C06-4DC1-A1A4-9710972B1C41}" presName="hierChild4" presStyleCnt="0"/>
      <dgm:spPr/>
    </dgm:pt>
    <dgm:pt modelId="{6EA50820-94B6-4DD1-9E92-C9818F232E66}" type="pres">
      <dgm:prSet presAssocID="{5705B2F4-8C06-4DC1-A1A4-9710972B1C41}" presName="hierChild5" presStyleCnt="0"/>
      <dgm:spPr/>
    </dgm:pt>
    <dgm:pt modelId="{4E60768D-743A-43CC-944C-88D12A452434}" type="pres">
      <dgm:prSet presAssocID="{DAC63078-807D-4BFF-B9CC-C63A05AAD3C7}" presName="Name37" presStyleLbl="parChTrans1D3" presStyleIdx="1" presStyleCnt="2"/>
      <dgm:spPr/>
    </dgm:pt>
    <dgm:pt modelId="{45C31CA4-3935-41B0-9F34-313329193C09}" type="pres">
      <dgm:prSet presAssocID="{96EAC618-CDE0-4C7D-A12B-B14F54009281}" presName="hierRoot2" presStyleCnt="0">
        <dgm:presLayoutVars>
          <dgm:hierBranch val="init"/>
        </dgm:presLayoutVars>
      </dgm:prSet>
      <dgm:spPr/>
    </dgm:pt>
    <dgm:pt modelId="{75F4E772-2F5B-448B-B1F6-061D4A804D25}" type="pres">
      <dgm:prSet presAssocID="{96EAC618-CDE0-4C7D-A12B-B14F54009281}" presName="rootComposite" presStyleCnt="0"/>
      <dgm:spPr/>
    </dgm:pt>
    <dgm:pt modelId="{AAC286BF-950A-4711-9E3D-68146C0282C0}" type="pres">
      <dgm:prSet presAssocID="{96EAC618-CDE0-4C7D-A12B-B14F54009281}" presName="rootText" presStyleLbl="node1" presStyleIdx="3" presStyleCnt="4" custScaleX="153015">
        <dgm:presLayoutVars>
          <dgm:chMax/>
          <dgm:chPref val="3"/>
        </dgm:presLayoutVars>
      </dgm:prSet>
      <dgm:spPr/>
    </dgm:pt>
    <dgm:pt modelId="{5A81BB37-2CD4-4677-B630-9B3C22C28316}" type="pres">
      <dgm:prSet presAssocID="{96EAC618-CDE0-4C7D-A12B-B14F54009281}" presName="titleText2" presStyleLbl="fgAcc1" presStyleIdx="3" presStyleCnt="4" custLinFactY="-700000" custLinFactNeighborX="27978" custLinFactNeighborY="-773713">
        <dgm:presLayoutVars>
          <dgm:chMax val="0"/>
          <dgm:chPref val="0"/>
        </dgm:presLayoutVars>
      </dgm:prSet>
      <dgm:spPr/>
    </dgm:pt>
    <dgm:pt modelId="{4F135C58-1E0B-409C-B4CC-0749A8B4B9A6}" type="pres">
      <dgm:prSet presAssocID="{96EAC618-CDE0-4C7D-A12B-B14F54009281}" presName="rootConnector" presStyleLbl="node3" presStyleIdx="0" presStyleCnt="0"/>
      <dgm:spPr/>
    </dgm:pt>
    <dgm:pt modelId="{7512D905-EE7A-483A-A996-E3C61A7475D1}" type="pres">
      <dgm:prSet presAssocID="{96EAC618-CDE0-4C7D-A12B-B14F54009281}" presName="hierChild4" presStyleCnt="0"/>
      <dgm:spPr/>
    </dgm:pt>
    <dgm:pt modelId="{7F6B2267-50D3-4FEE-8343-15770CCBFF43}" type="pres">
      <dgm:prSet presAssocID="{96EAC618-CDE0-4C7D-A12B-B14F54009281}" presName="hierChild5" presStyleCnt="0"/>
      <dgm:spPr/>
    </dgm:pt>
    <dgm:pt modelId="{96F303CF-7003-4FFC-ABCE-50C0903FC92C}" type="pres">
      <dgm:prSet presAssocID="{7C6A02AA-027C-43B8-9143-74E6AA694F46}" presName="hierChild5" presStyleCnt="0"/>
      <dgm:spPr/>
    </dgm:pt>
    <dgm:pt modelId="{9C0913C1-9AAA-4FE3-AB66-3EA268AF9593}" type="pres">
      <dgm:prSet presAssocID="{EA2CB395-B94D-4ECE-8995-D2E05FD59DBC}" presName="hierChild3" presStyleCnt="0"/>
      <dgm:spPr/>
    </dgm:pt>
  </dgm:ptLst>
  <dgm:cxnLst>
    <dgm:cxn modelId="{84418F01-0F7E-4A6F-8043-A2797005C307}" type="presOf" srcId="{FA0357F1-F44A-4053-BA54-FD754E9A098D}" destId="{5A81BB37-2CD4-4677-B630-9B3C22C28316}" srcOrd="0" destOrd="0" presId="urn:microsoft.com/office/officeart/2008/layout/NameandTitleOrganizationalChart"/>
    <dgm:cxn modelId="{39D77308-5A1E-4C9A-9F8D-05E1B81ADCE5}" srcId="{EA2CB395-B94D-4ECE-8995-D2E05FD59DBC}" destId="{7C6A02AA-027C-43B8-9143-74E6AA694F46}" srcOrd="1" destOrd="0" parTransId="{99D2FFF1-342E-47EB-9E16-45FD7A087645}" sibTransId="{DCA8E230-4293-4643-9DFE-0BD6661F14F1}"/>
    <dgm:cxn modelId="{95E3380D-8D3C-434F-B1B8-B03126B58CAB}" type="presOf" srcId="{DCA8E230-4293-4643-9DFE-0BD6661F14F1}" destId="{D2943BD9-0983-433F-8F01-3F4CB7ED09B3}" srcOrd="0" destOrd="0" presId="urn:microsoft.com/office/officeart/2008/layout/NameandTitleOrganizationalChart"/>
    <dgm:cxn modelId="{210CD10F-6AC5-4991-BF60-356D19143E52}" type="presOf" srcId="{5705B2F4-8C06-4DC1-A1A4-9710972B1C41}" destId="{0DDB9C82-167A-4E6F-AA33-3597642AB5AC}" srcOrd="1" destOrd="0" presId="urn:microsoft.com/office/officeart/2008/layout/NameandTitleOrganizationalChart"/>
    <dgm:cxn modelId="{36B7E910-FCB7-4193-BF63-EF15D2424BDE}" type="presOf" srcId="{A071D9C0-725A-45BE-B496-8B5E94EC76C8}" destId="{5AC395D2-4F5F-46B2-956A-5956DFE8BC86}" srcOrd="0" destOrd="0" presId="urn:microsoft.com/office/officeart/2008/layout/NameandTitleOrganizationalChart"/>
    <dgm:cxn modelId="{99FEA518-161E-4F7C-B27A-B17AA2F98A3C}" type="presOf" srcId="{F0E7E962-0F3C-46A8-A71B-CE32B0645B9A}" destId="{893052A9-4BE9-47F4-A149-A636230391F0}" srcOrd="1" destOrd="0" presId="urn:microsoft.com/office/officeart/2008/layout/NameandTitleOrganizationalChart"/>
    <dgm:cxn modelId="{665E331A-A180-4EE6-98D1-07795E08298E}" type="presOf" srcId="{EA2CB395-B94D-4ECE-8995-D2E05FD59DBC}" destId="{8F7CD9C2-60D9-42D9-984E-C9AD2918E969}" srcOrd="0" destOrd="0" presId="urn:microsoft.com/office/officeart/2008/layout/NameandTitleOrganizationalChart"/>
    <dgm:cxn modelId="{FAD4FC1C-BB59-494E-823F-48095E2CA9F3}" type="presOf" srcId="{00329DAE-7FFD-4112-89B7-3FB7B990BB21}" destId="{B471A520-AA87-455C-A5BD-DBBD865616EF}" srcOrd="0" destOrd="0" presId="urn:microsoft.com/office/officeart/2008/layout/NameandTitleOrganizationalChart"/>
    <dgm:cxn modelId="{80C28F28-358B-4CC2-8FAF-6F639ABBC62B}" type="presOf" srcId="{7C6A02AA-027C-43B8-9143-74E6AA694F46}" destId="{FABB2BB0-E9C7-4CCF-A093-7B3360DD7BAE}" srcOrd="1" destOrd="0" presId="urn:microsoft.com/office/officeart/2008/layout/NameandTitleOrganizationalChart"/>
    <dgm:cxn modelId="{CE24E661-76D6-409E-8BAD-4D6E43CA851E}" type="presOf" srcId="{96EAC618-CDE0-4C7D-A12B-B14F54009281}" destId="{4F135C58-1E0B-409C-B4CC-0749A8B4B9A6}" srcOrd="1" destOrd="0" presId="urn:microsoft.com/office/officeart/2008/layout/NameandTitleOrganizationalChart"/>
    <dgm:cxn modelId="{649F3154-DEB0-4185-B578-77222DE668E2}" type="presOf" srcId="{99D2FFF1-342E-47EB-9E16-45FD7A087645}" destId="{EFA2631B-3AEF-495B-9087-AA9E277DC4E2}" srcOrd="0" destOrd="0" presId="urn:microsoft.com/office/officeart/2008/layout/NameandTitleOrganizationalChart"/>
    <dgm:cxn modelId="{812D3A56-3E65-4D52-A38D-6D9CDABED929}" type="presOf" srcId="{A6E71091-7351-42AA-8C56-9099B02C5F41}" destId="{C528904C-7C1F-413B-9FF5-CA20A090E8E3}" srcOrd="0" destOrd="0" presId="urn:microsoft.com/office/officeart/2008/layout/NameandTitleOrganizationalChart"/>
    <dgm:cxn modelId="{1E55975A-84CF-4335-B598-159911B995FC}" type="presOf" srcId="{96EAC618-CDE0-4C7D-A12B-B14F54009281}" destId="{AAC286BF-950A-4711-9E3D-68146C0282C0}" srcOrd="0" destOrd="0" presId="urn:microsoft.com/office/officeart/2008/layout/NameandTitleOrganizationalChart"/>
    <dgm:cxn modelId="{1663247B-33A0-48CE-A1BA-0A6B55B80DE4}" type="presOf" srcId="{5705B2F4-8C06-4DC1-A1A4-9710972B1C41}" destId="{517739C5-2A4A-44CE-A84D-B063274150BF}" srcOrd="0" destOrd="0" presId="urn:microsoft.com/office/officeart/2008/layout/NameandTitleOrganizationalChart"/>
    <dgm:cxn modelId="{E696827E-93BD-4AC8-8550-F3EE3543D042}" type="presOf" srcId="{DAC63078-807D-4BFF-B9CC-C63A05AAD3C7}" destId="{4E60768D-743A-43CC-944C-88D12A452434}" srcOrd="0" destOrd="0" presId="urn:microsoft.com/office/officeart/2008/layout/NameandTitleOrganizationalChart"/>
    <dgm:cxn modelId="{7EEB7E80-1045-4902-A999-285A7361BE38}" srcId="{BBABA719-FC92-4D49-8DE3-8BF0446E47C8}" destId="{EA2CB395-B94D-4ECE-8995-D2E05FD59DBC}" srcOrd="0" destOrd="0" parTransId="{21BF14C6-B504-41AD-B75D-2CE0B5C010B7}" sibTransId="{5DBF5E65-32C5-48D6-A6FF-0E094D6D91DF}"/>
    <dgm:cxn modelId="{A828529A-12D8-4BA3-B5F7-E010B47F16D2}" type="presOf" srcId="{BBABA719-FC92-4D49-8DE3-8BF0446E47C8}" destId="{CBD70132-9D39-4C51-80B6-7F32667BC053}" srcOrd="0" destOrd="0" presId="urn:microsoft.com/office/officeart/2008/layout/NameandTitleOrganizationalChart"/>
    <dgm:cxn modelId="{CAFBBC9A-3D5D-4B35-AE0E-1528E020E1DD}" srcId="{EA2CB395-B94D-4ECE-8995-D2E05FD59DBC}" destId="{F0E7E962-0F3C-46A8-A71B-CE32B0645B9A}" srcOrd="0" destOrd="0" parTransId="{A071D9C0-725A-45BE-B496-8B5E94EC76C8}" sibTransId="{A6E71091-7351-42AA-8C56-9099B02C5F41}"/>
    <dgm:cxn modelId="{951A46A1-510E-427D-977F-7DB5B3604B1A}" srcId="{7C6A02AA-027C-43B8-9143-74E6AA694F46}" destId="{5705B2F4-8C06-4DC1-A1A4-9710972B1C41}" srcOrd="0" destOrd="0" parTransId="{00329DAE-7FFD-4112-89B7-3FB7B990BB21}" sibTransId="{7B9AE60A-584E-480F-9CF4-B434AEDD461A}"/>
    <dgm:cxn modelId="{6857C7A6-4D72-4C9F-AB38-CABE14A67D1E}" type="presOf" srcId="{EA2CB395-B94D-4ECE-8995-D2E05FD59DBC}" destId="{D5016C33-39FF-48A3-A34E-7C495EC1220D}" srcOrd="1" destOrd="0" presId="urn:microsoft.com/office/officeart/2008/layout/NameandTitleOrganizationalChart"/>
    <dgm:cxn modelId="{D9ECB3AA-6CA1-4A97-8B22-C16A169F36FE}" type="presOf" srcId="{7B9AE60A-584E-480F-9CF4-B434AEDD461A}" destId="{C2758B42-A698-407C-99AD-193ABD446911}" srcOrd="0" destOrd="0" presId="urn:microsoft.com/office/officeart/2008/layout/NameandTitleOrganizationalChart"/>
    <dgm:cxn modelId="{49F20DBE-C05E-45EA-B333-E7685F808EFA}" type="presOf" srcId="{7C6A02AA-027C-43B8-9143-74E6AA694F46}" destId="{6FA93ACD-31EE-49CF-8189-8F4CEF6E1F2B}" srcOrd="0" destOrd="0" presId="urn:microsoft.com/office/officeart/2008/layout/NameandTitleOrganizationalChart"/>
    <dgm:cxn modelId="{0B2BC7CA-64A2-4CB2-9ECE-61BC4D52779C}" type="presOf" srcId="{5DBF5E65-32C5-48D6-A6FF-0E094D6D91DF}" destId="{CEB4E5DD-EFBF-449C-954F-67BBD4E4957B}" srcOrd="0" destOrd="0" presId="urn:microsoft.com/office/officeart/2008/layout/NameandTitleOrganizationalChart"/>
    <dgm:cxn modelId="{039B4FEB-0BCD-47A3-B55E-F85EE64F6F99}" srcId="{7C6A02AA-027C-43B8-9143-74E6AA694F46}" destId="{96EAC618-CDE0-4C7D-A12B-B14F54009281}" srcOrd="1" destOrd="0" parTransId="{DAC63078-807D-4BFF-B9CC-C63A05AAD3C7}" sibTransId="{FA0357F1-F44A-4053-BA54-FD754E9A098D}"/>
    <dgm:cxn modelId="{12F601F0-4E3B-4850-802A-B903F131031B}" type="presOf" srcId="{F0E7E962-0F3C-46A8-A71B-CE32B0645B9A}" destId="{234BD169-797F-4EE1-846E-3CF4D96CC6AD}" srcOrd="0" destOrd="0" presId="urn:microsoft.com/office/officeart/2008/layout/NameandTitleOrganizationalChart"/>
    <dgm:cxn modelId="{A6CA8DAB-08F8-4D07-9EAD-989C5D8EC596}" type="presParOf" srcId="{CBD70132-9D39-4C51-80B6-7F32667BC053}" destId="{B235D444-A8BC-4393-A153-ACB95B51FCEF}" srcOrd="0" destOrd="0" presId="urn:microsoft.com/office/officeart/2008/layout/NameandTitleOrganizationalChart"/>
    <dgm:cxn modelId="{DD7BF697-51C2-4E8D-B122-4006439F1B22}" type="presParOf" srcId="{B235D444-A8BC-4393-A153-ACB95B51FCEF}" destId="{265B6441-E952-47F2-BC3F-1DF3F5873E5F}" srcOrd="0" destOrd="0" presId="urn:microsoft.com/office/officeart/2008/layout/NameandTitleOrganizationalChart"/>
    <dgm:cxn modelId="{2CC50193-4407-459C-984A-088AC35F65C9}" type="presParOf" srcId="{265B6441-E952-47F2-BC3F-1DF3F5873E5F}" destId="{8F7CD9C2-60D9-42D9-984E-C9AD2918E969}" srcOrd="0" destOrd="0" presId="urn:microsoft.com/office/officeart/2008/layout/NameandTitleOrganizationalChart"/>
    <dgm:cxn modelId="{9EDF9F36-098B-45B6-BD5E-4CD321D95707}" type="presParOf" srcId="{265B6441-E952-47F2-BC3F-1DF3F5873E5F}" destId="{CEB4E5DD-EFBF-449C-954F-67BBD4E4957B}" srcOrd="1" destOrd="0" presId="urn:microsoft.com/office/officeart/2008/layout/NameandTitleOrganizationalChart"/>
    <dgm:cxn modelId="{51DE4CA0-BA0A-432E-8050-96FC20220452}" type="presParOf" srcId="{265B6441-E952-47F2-BC3F-1DF3F5873E5F}" destId="{D5016C33-39FF-48A3-A34E-7C495EC1220D}" srcOrd="2" destOrd="0" presId="urn:microsoft.com/office/officeart/2008/layout/NameandTitleOrganizationalChart"/>
    <dgm:cxn modelId="{FB4D2FEC-B560-44DB-ABCA-EB198E0DAF0E}" type="presParOf" srcId="{B235D444-A8BC-4393-A153-ACB95B51FCEF}" destId="{0D4D0842-2D29-4E56-A234-0FCC1446C361}" srcOrd="1" destOrd="0" presId="urn:microsoft.com/office/officeart/2008/layout/NameandTitleOrganizationalChart"/>
    <dgm:cxn modelId="{7E79C6D8-78CB-4BB9-A653-6EB29CAF3B80}" type="presParOf" srcId="{0D4D0842-2D29-4E56-A234-0FCC1446C361}" destId="{5AC395D2-4F5F-46B2-956A-5956DFE8BC86}" srcOrd="0" destOrd="0" presId="urn:microsoft.com/office/officeart/2008/layout/NameandTitleOrganizationalChart"/>
    <dgm:cxn modelId="{4ED4DB0E-E15D-4770-8E5D-D73B4022253E}" type="presParOf" srcId="{0D4D0842-2D29-4E56-A234-0FCC1446C361}" destId="{B6C54142-502B-4FA7-96D8-6CF66C4B0546}" srcOrd="1" destOrd="0" presId="urn:microsoft.com/office/officeart/2008/layout/NameandTitleOrganizationalChart"/>
    <dgm:cxn modelId="{749B0F99-D4F1-497C-B82E-66EFC489D804}" type="presParOf" srcId="{B6C54142-502B-4FA7-96D8-6CF66C4B0546}" destId="{072E1A60-9683-491C-BDA5-B33B97563058}" srcOrd="0" destOrd="0" presId="urn:microsoft.com/office/officeart/2008/layout/NameandTitleOrganizationalChart"/>
    <dgm:cxn modelId="{9A6B027A-6A4C-4618-8D5D-3AD6E99EC300}" type="presParOf" srcId="{072E1A60-9683-491C-BDA5-B33B97563058}" destId="{234BD169-797F-4EE1-846E-3CF4D96CC6AD}" srcOrd="0" destOrd="0" presId="urn:microsoft.com/office/officeart/2008/layout/NameandTitleOrganizationalChart"/>
    <dgm:cxn modelId="{48A5B058-0345-446C-9CFF-C79A40EAE58B}" type="presParOf" srcId="{072E1A60-9683-491C-BDA5-B33B97563058}" destId="{C528904C-7C1F-413B-9FF5-CA20A090E8E3}" srcOrd="1" destOrd="0" presId="urn:microsoft.com/office/officeart/2008/layout/NameandTitleOrganizationalChart"/>
    <dgm:cxn modelId="{022AF168-AB91-4F2D-A0F7-28B9C9086718}" type="presParOf" srcId="{072E1A60-9683-491C-BDA5-B33B97563058}" destId="{893052A9-4BE9-47F4-A149-A636230391F0}" srcOrd="2" destOrd="0" presId="urn:microsoft.com/office/officeart/2008/layout/NameandTitleOrganizationalChart"/>
    <dgm:cxn modelId="{C015ADE0-6C49-4F31-A864-D47CD90F9714}" type="presParOf" srcId="{B6C54142-502B-4FA7-96D8-6CF66C4B0546}" destId="{4EDDBD59-7388-46D2-8864-AC24D1B605F0}" srcOrd="1" destOrd="0" presId="urn:microsoft.com/office/officeart/2008/layout/NameandTitleOrganizationalChart"/>
    <dgm:cxn modelId="{DD6C7704-E89F-4710-88DC-2AE7A95887A8}" type="presParOf" srcId="{B6C54142-502B-4FA7-96D8-6CF66C4B0546}" destId="{FB55FA6B-7D87-472C-BAAD-9EDF05CFA31D}" srcOrd="2" destOrd="0" presId="urn:microsoft.com/office/officeart/2008/layout/NameandTitleOrganizationalChart"/>
    <dgm:cxn modelId="{EE7B42F3-5E19-4D4E-B21C-6DBD8281698B}" type="presParOf" srcId="{0D4D0842-2D29-4E56-A234-0FCC1446C361}" destId="{EFA2631B-3AEF-495B-9087-AA9E277DC4E2}" srcOrd="2" destOrd="0" presId="urn:microsoft.com/office/officeart/2008/layout/NameandTitleOrganizationalChart"/>
    <dgm:cxn modelId="{5E0FEF42-6B65-4990-B51E-D2CB554830C0}" type="presParOf" srcId="{0D4D0842-2D29-4E56-A234-0FCC1446C361}" destId="{740952CF-0EFB-4392-BFD5-7677B8AE8EB8}" srcOrd="3" destOrd="0" presId="urn:microsoft.com/office/officeart/2008/layout/NameandTitleOrganizationalChart"/>
    <dgm:cxn modelId="{0D06FCC4-31D8-4C6D-8A63-BA76FB707D3E}" type="presParOf" srcId="{740952CF-0EFB-4392-BFD5-7677B8AE8EB8}" destId="{BD4CD7B0-38BB-40D3-B1A1-23BB7E2997DE}" srcOrd="0" destOrd="0" presId="urn:microsoft.com/office/officeart/2008/layout/NameandTitleOrganizationalChart"/>
    <dgm:cxn modelId="{FF2DD65E-A2D8-4B99-8D9B-DD46FE7A807B}" type="presParOf" srcId="{BD4CD7B0-38BB-40D3-B1A1-23BB7E2997DE}" destId="{6FA93ACD-31EE-49CF-8189-8F4CEF6E1F2B}" srcOrd="0" destOrd="0" presId="urn:microsoft.com/office/officeart/2008/layout/NameandTitleOrganizationalChart"/>
    <dgm:cxn modelId="{5D92A440-8947-41A2-84D2-0C42AE394BBC}" type="presParOf" srcId="{BD4CD7B0-38BB-40D3-B1A1-23BB7E2997DE}" destId="{D2943BD9-0983-433F-8F01-3F4CB7ED09B3}" srcOrd="1" destOrd="0" presId="urn:microsoft.com/office/officeart/2008/layout/NameandTitleOrganizationalChart"/>
    <dgm:cxn modelId="{5C7C9D8C-B722-47D3-97F2-3521312CBA99}" type="presParOf" srcId="{BD4CD7B0-38BB-40D3-B1A1-23BB7E2997DE}" destId="{FABB2BB0-E9C7-4CCF-A093-7B3360DD7BAE}" srcOrd="2" destOrd="0" presId="urn:microsoft.com/office/officeart/2008/layout/NameandTitleOrganizationalChart"/>
    <dgm:cxn modelId="{3A8792E3-6205-46C7-8737-14E18AE8C679}" type="presParOf" srcId="{740952CF-0EFB-4392-BFD5-7677B8AE8EB8}" destId="{9B7D7390-3D69-4ADD-AD3F-6CE894269495}" srcOrd="1" destOrd="0" presId="urn:microsoft.com/office/officeart/2008/layout/NameandTitleOrganizationalChart"/>
    <dgm:cxn modelId="{C5D28560-A7CD-4EF0-92D0-BC63D2F1CD66}" type="presParOf" srcId="{9B7D7390-3D69-4ADD-AD3F-6CE894269495}" destId="{B471A520-AA87-455C-A5BD-DBBD865616EF}" srcOrd="0" destOrd="0" presId="urn:microsoft.com/office/officeart/2008/layout/NameandTitleOrganizationalChart"/>
    <dgm:cxn modelId="{1115C9C6-26B7-453D-9226-B1E6DDB95CDB}" type="presParOf" srcId="{9B7D7390-3D69-4ADD-AD3F-6CE894269495}" destId="{1E7D77B4-F31D-4BC4-A28A-322376633725}" srcOrd="1" destOrd="0" presId="urn:microsoft.com/office/officeart/2008/layout/NameandTitleOrganizationalChart"/>
    <dgm:cxn modelId="{98F876CC-DDA4-4AF6-A82D-A0FEE3C43D14}" type="presParOf" srcId="{1E7D77B4-F31D-4BC4-A28A-322376633725}" destId="{A29A99A9-AC25-45AC-9E97-F228ABC3E846}" srcOrd="0" destOrd="0" presId="urn:microsoft.com/office/officeart/2008/layout/NameandTitleOrganizationalChart"/>
    <dgm:cxn modelId="{355DF3DB-0D3E-4167-B362-1EDF22EF1433}" type="presParOf" srcId="{A29A99A9-AC25-45AC-9E97-F228ABC3E846}" destId="{517739C5-2A4A-44CE-A84D-B063274150BF}" srcOrd="0" destOrd="0" presId="urn:microsoft.com/office/officeart/2008/layout/NameandTitleOrganizationalChart"/>
    <dgm:cxn modelId="{7BBAC13D-E5F1-4D66-8237-39CBEE6AA334}" type="presParOf" srcId="{A29A99A9-AC25-45AC-9E97-F228ABC3E846}" destId="{C2758B42-A698-407C-99AD-193ABD446911}" srcOrd="1" destOrd="0" presId="urn:microsoft.com/office/officeart/2008/layout/NameandTitleOrganizationalChart"/>
    <dgm:cxn modelId="{9FEF1217-18EC-4592-9F36-837070A16A42}" type="presParOf" srcId="{A29A99A9-AC25-45AC-9E97-F228ABC3E846}" destId="{0DDB9C82-167A-4E6F-AA33-3597642AB5AC}" srcOrd="2" destOrd="0" presId="urn:microsoft.com/office/officeart/2008/layout/NameandTitleOrganizationalChart"/>
    <dgm:cxn modelId="{43B812CF-60B0-45F1-A306-617B864E92B8}" type="presParOf" srcId="{1E7D77B4-F31D-4BC4-A28A-322376633725}" destId="{D15AAEE6-9CE4-403C-8499-70CD92553E51}" srcOrd="1" destOrd="0" presId="urn:microsoft.com/office/officeart/2008/layout/NameandTitleOrganizationalChart"/>
    <dgm:cxn modelId="{684A61AB-1729-4F89-A223-88C85B3AFEE1}" type="presParOf" srcId="{1E7D77B4-F31D-4BC4-A28A-322376633725}" destId="{6EA50820-94B6-4DD1-9E92-C9818F232E66}" srcOrd="2" destOrd="0" presId="urn:microsoft.com/office/officeart/2008/layout/NameandTitleOrganizationalChart"/>
    <dgm:cxn modelId="{23706F08-532B-4729-92D1-4164B022C868}" type="presParOf" srcId="{9B7D7390-3D69-4ADD-AD3F-6CE894269495}" destId="{4E60768D-743A-43CC-944C-88D12A452434}" srcOrd="2" destOrd="0" presId="urn:microsoft.com/office/officeart/2008/layout/NameandTitleOrganizationalChart"/>
    <dgm:cxn modelId="{37382DB0-8E1A-49EB-9DB9-C45BF2240AC6}" type="presParOf" srcId="{9B7D7390-3D69-4ADD-AD3F-6CE894269495}" destId="{45C31CA4-3935-41B0-9F34-313329193C09}" srcOrd="3" destOrd="0" presId="urn:microsoft.com/office/officeart/2008/layout/NameandTitleOrganizationalChart"/>
    <dgm:cxn modelId="{07041297-91C3-49C6-A311-84D1103A1195}" type="presParOf" srcId="{45C31CA4-3935-41B0-9F34-313329193C09}" destId="{75F4E772-2F5B-448B-B1F6-061D4A804D25}" srcOrd="0" destOrd="0" presId="urn:microsoft.com/office/officeart/2008/layout/NameandTitleOrganizationalChart"/>
    <dgm:cxn modelId="{46B8F03A-879E-4B47-B401-9FB9BF956F9E}" type="presParOf" srcId="{75F4E772-2F5B-448B-B1F6-061D4A804D25}" destId="{AAC286BF-950A-4711-9E3D-68146C0282C0}" srcOrd="0" destOrd="0" presId="urn:microsoft.com/office/officeart/2008/layout/NameandTitleOrganizationalChart"/>
    <dgm:cxn modelId="{796AE560-3F51-4E27-8E36-E82663B2AB9E}" type="presParOf" srcId="{75F4E772-2F5B-448B-B1F6-061D4A804D25}" destId="{5A81BB37-2CD4-4677-B630-9B3C22C28316}" srcOrd="1" destOrd="0" presId="urn:microsoft.com/office/officeart/2008/layout/NameandTitleOrganizationalChart"/>
    <dgm:cxn modelId="{C2CE5C59-3728-474C-ACF4-EC6ADDF33F4F}" type="presParOf" srcId="{75F4E772-2F5B-448B-B1F6-061D4A804D25}" destId="{4F135C58-1E0B-409C-B4CC-0749A8B4B9A6}" srcOrd="2" destOrd="0" presId="urn:microsoft.com/office/officeart/2008/layout/NameandTitleOrganizationalChart"/>
    <dgm:cxn modelId="{1C40E57E-70BD-4F46-82ED-06F8014FD0A2}" type="presParOf" srcId="{45C31CA4-3935-41B0-9F34-313329193C09}" destId="{7512D905-EE7A-483A-A996-E3C61A7475D1}" srcOrd="1" destOrd="0" presId="urn:microsoft.com/office/officeart/2008/layout/NameandTitleOrganizationalChart"/>
    <dgm:cxn modelId="{DB11103C-29B5-41F9-B61E-D8340B3784E4}" type="presParOf" srcId="{45C31CA4-3935-41B0-9F34-313329193C09}" destId="{7F6B2267-50D3-4FEE-8343-15770CCBFF43}" srcOrd="2" destOrd="0" presId="urn:microsoft.com/office/officeart/2008/layout/NameandTitleOrganizationalChart"/>
    <dgm:cxn modelId="{85E21F4D-03BD-4DBB-8D4C-1A392A1D07C1}" type="presParOf" srcId="{740952CF-0EFB-4392-BFD5-7677B8AE8EB8}" destId="{96F303CF-7003-4FFC-ABCE-50C0903FC92C}" srcOrd="2" destOrd="0" presId="urn:microsoft.com/office/officeart/2008/layout/NameandTitleOrganizationalChart"/>
    <dgm:cxn modelId="{CF85660B-4BB0-4791-9ADD-26A6DA93B8D5}" type="presParOf" srcId="{B235D444-A8BC-4393-A153-ACB95B51FCEF}" destId="{9C0913C1-9AAA-4FE3-AB66-3EA268AF9593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60768D-743A-43CC-944C-88D12A452434}">
      <dsp:nvSpPr>
        <dsp:cNvPr id="0" name=""/>
        <dsp:cNvSpPr/>
      </dsp:nvSpPr>
      <dsp:spPr>
        <a:xfrm>
          <a:off x="7030878" y="2541159"/>
          <a:ext cx="1669075" cy="5690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9234"/>
              </a:lnTo>
              <a:lnTo>
                <a:pt x="1669075" y="339234"/>
              </a:lnTo>
              <a:lnTo>
                <a:pt x="1669075" y="56903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1A520-AA87-455C-A5BD-DBBD865616EF}">
      <dsp:nvSpPr>
        <dsp:cNvPr id="0" name=""/>
        <dsp:cNvSpPr/>
      </dsp:nvSpPr>
      <dsp:spPr>
        <a:xfrm>
          <a:off x="5345748" y="2541159"/>
          <a:ext cx="1685129" cy="569038"/>
        </a:xfrm>
        <a:custGeom>
          <a:avLst/>
          <a:gdLst/>
          <a:ahLst/>
          <a:cxnLst/>
          <a:rect l="0" t="0" r="0" b="0"/>
          <a:pathLst>
            <a:path>
              <a:moveTo>
                <a:pt x="1685129" y="0"/>
              </a:moveTo>
              <a:lnTo>
                <a:pt x="1685129" y="339234"/>
              </a:lnTo>
              <a:lnTo>
                <a:pt x="0" y="339234"/>
              </a:lnTo>
              <a:lnTo>
                <a:pt x="0" y="56903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A2631B-3AEF-495B-9087-AA9E277DC4E2}">
      <dsp:nvSpPr>
        <dsp:cNvPr id="0" name=""/>
        <dsp:cNvSpPr/>
      </dsp:nvSpPr>
      <dsp:spPr>
        <a:xfrm>
          <a:off x="4809898" y="987246"/>
          <a:ext cx="2220979" cy="5690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9234"/>
              </a:lnTo>
              <a:lnTo>
                <a:pt x="2220979" y="339234"/>
              </a:lnTo>
              <a:lnTo>
                <a:pt x="2220979" y="56903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C395D2-4F5F-46B2-956A-5956DFE8BC86}">
      <dsp:nvSpPr>
        <dsp:cNvPr id="0" name=""/>
        <dsp:cNvSpPr/>
      </dsp:nvSpPr>
      <dsp:spPr>
        <a:xfrm>
          <a:off x="2351496" y="987246"/>
          <a:ext cx="2458402" cy="569038"/>
        </a:xfrm>
        <a:custGeom>
          <a:avLst/>
          <a:gdLst/>
          <a:ahLst/>
          <a:cxnLst/>
          <a:rect l="0" t="0" r="0" b="0"/>
          <a:pathLst>
            <a:path>
              <a:moveTo>
                <a:pt x="2458402" y="0"/>
              </a:moveTo>
              <a:lnTo>
                <a:pt x="2458402" y="339234"/>
              </a:lnTo>
              <a:lnTo>
                <a:pt x="0" y="339234"/>
              </a:lnTo>
              <a:lnTo>
                <a:pt x="0" y="56903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7CD9C2-60D9-42D9-984E-C9AD2918E969}">
      <dsp:nvSpPr>
        <dsp:cNvPr id="0" name=""/>
        <dsp:cNvSpPr/>
      </dsp:nvSpPr>
      <dsp:spPr>
        <a:xfrm>
          <a:off x="2823241" y="2371"/>
          <a:ext cx="3973314" cy="984874"/>
        </a:xfrm>
        <a:prstGeom prst="rect">
          <a:avLst/>
        </a:prstGeom>
        <a:solidFill>
          <a:schemeClr val="accent4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38977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Immunity</a:t>
          </a:r>
          <a:br>
            <a:rPr lang="en-US" sz="1300" kern="1200" dirty="0">
              <a:solidFill>
                <a:schemeClr val="tx1"/>
              </a:solidFill>
            </a:rPr>
          </a:br>
          <a:r>
            <a:rPr lang="en-US" sz="1500" kern="1200" dirty="0">
              <a:solidFill>
                <a:schemeClr val="tx1"/>
              </a:solidFill>
            </a:rPr>
            <a:t>The body’s resistance to invading organisms</a:t>
          </a:r>
        </a:p>
      </dsp:txBody>
      <dsp:txXfrm>
        <a:off x="2823241" y="2371"/>
        <a:ext cx="3973314" cy="984874"/>
      </dsp:txXfrm>
    </dsp:sp>
    <dsp:sp modelId="{CEB4E5DD-EFBF-449C-954F-67BBD4E4957B}">
      <dsp:nvSpPr>
        <dsp:cNvPr id="0" name=""/>
        <dsp:cNvSpPr/>
      </dsp:nvSpPr>
      <dsp:spPr>
        <a:xfrm>
          <a:off x="7732636" y="0"/>
          <a:ext cx="1711979" cy="3282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3335" rIns="53340" bIns="13335" numCol="1" spcCol="1270" anchor="ctr" anchorCtr="0">
          <a:noAutofit/>
        </a:bodyPr>
        <a:lstStyle/>
        <a:p>
          <a:pPr marL="0" lvl="0" indent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>
            <a:ln>
              <a:solidFill>
                <a:schemeClr val="tx2">
                  <a:lumMod val="60000"/>
                  <a:lumOff val="40000"/>
                </a:schemeClr>
              </a:solidFill>
            </a:ln>
          </a:endParaRPr>
        </a:p>
      </dsp:txBody>
      <dsp:txXfrm>
        <a:off x="7732636" y="0"/>
        <a:ext cx="1711979" cy="328291"/>
      </dsp:txXfrm>
    </dsp:sp>
    <dsp:sp modelId="{234BD169-797F-4EE1-846E-3CF4D96CC6AD}">
      <dsp:nvSpPr>
        <dsp:cNvPr id="0" name=""/>
        <dsp:cNvSpPr/>
      </dsp:nvSpPr>
      <dsp:spPr>
        <a:xfrm>
          <a:off x="360321" y="1556284"/>
          <a:ext cx="3982350" cy="984874"/>
        </a:xfrm>
        <a:prstGeom prst="rect">
          <a:avLst/>
        </a:prstGeom>
        <a:solidFill>
          <a:srgbClr val="B9D58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38977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Natural/ Nonspecific Immunity</a:t>
          </a:r>
          <a:br>
            <a:rPr lang="en-US" sz="1300" kern="1200" dirty="0">
              <a:solidFill>
                <a:schemeClr val="tx1"/>
              </a:solidFill>
            </a:rPr>
          </a:br>
          <a:r>
            <a:rPr lang="en-US" sz="1500" kern="1200" dirty="0">
              <a:solidFill>
                <a:schemeClr val="tx1"/>
              </a:solidFill>
            </a:rPr>
            <a:t>general response mechanism in place since birth</a:t>
          </a:r>
        </a:p>
      </dsp:txBody>
      <dsp:txXfrm>
        <a:off x="360321" y="1556284"/>
        <a:ext cx="3982350" cy="984874"/>
      </dsp:txXfrm>
    </dsp:sp>
    <dsp:sp modelId="{C528904C-7C1F-413B-9FF5-CA20A090E8E3}">
      <dsp:nvSpPr>
        <dsp:cNvPr id="0" name=""/>
        <dsp:cNvSpPr/>
      </dsp:nvSpPr>
      <dsp:spPr>
        <a:xfrm>
          <a:off x="8024889" y="0"/>
          <a:ext cx="1711979" cy="3282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3335" rIns="53340" bIns="13335" numCol="1" spcCol="1270" anchor="ctr" anchorCtr="0">
          <a:noAutofit/>
        </a:bodyPr>
        <a:lstStyle/>
        <a:p>
          <a:pPr marL="0" lvl="0" indent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8024889" y="0"/>
        <a:ext cx="1711979" cy="328291"/>
      </dsp:txXfrm>
    </dsp:sp>
    <dsp:sp modelId="{6FA93ACD-31EE-49CF-8189-8F4CEF6E1F2B}">
      <dsp:nvSpPr>
        <dsp:cNvPr id="0" name=""/>
        <dsp:cNvSpPr/>
      </dsp:nvSpPr>
      <dsp:spPr>
        <a:xfrm>
          <a:off x="4802279" y="1556284"/>
          <a:ext cx="4457196" cy="9848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38977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Specific Immunity</a:t>
          </a:r>
          <a:br>
            <a:rPr lang="en-US" sz="1500" kern="1200" dirty="0">
              <a:solidFill>
                <a:schemeClr val="tx1"/>
              </a:solidFill>
            </a:rPr>
          </a:br>
          <a:r>
            <a:rPr lang="en-US" sz="1500" kern="1200" dirty="0">
              <a:solidFill>
                <a:schemeClr val="tx1"/>
              </a:solidFill>
            </a:rPr>
            <a:t>Mechanisms developed to fight particular organisms &amp; their toxins</a:t>
          </a:r>
        </a:p>
      </dsp:txBody>
      <dsp:txXfrm>
        <a:off x="4802279" y="1556284"/>
        <a:ext cx="4457196" cy="984874"/>
      </dsp:txXfrm>
    </dsp:sp>
    <dsp:sp modelId="{D2943BD9-0983-433F-8F01-3F4CB7ED09B3}">
      <dsp:nvSpPr>
        <dsp:cNvPr id="0" name=""/>
        <dsp:cNvSpPr/>
      </dsp:nvSpPr>
      <dsp:spPr>
        <a:xfrm>
          <a:off x="7200444" y="545748"/>
          <a:ext cx="1711979" cy="3282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3335" rIns="53340" bIns="13335" numCol="1" spcCol="1270" anchor="ctr" anchorCtr="0">
          <a:noAutofit/>
        </a:bodyPr>
        <a:lstStyle/>
        <a:p>
          <a:pPr marL="0" lvl="0" indent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7200444" y="545748"/>
        <a:ext cx="1711979" cy="328291"/>
      </dsp:txXfrm>
    </dsp:sp>
    <dsp:sp modelId="{517739C5-2A4A-44CE-A84D-B063274150BF}">
      <dsp:nvSpPr>
        <dsp:cNvPr id="0" name=""/>
        <dsp:cNvSpPr/>
      </dsp:nvSpPr>
      <dsp:spPr>
        <a:xfrm>
          <a:off x="3906477" y="3110198"/>
          <a:ext cx="2878541" cy="984874"/>
        </a:xfrm>
        <a:prstGeom prst="rect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38977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Humoral Immunity</a:t>
          </a:r>
          <a:br>
            <a:rPr lang="en-US" sz="1800" kern="1200" dirty="0">
              <a:solidFill>
                <a:schemeClr val="tx1"/>
              </a:solidFill>
            </a:rPr>
          </a:br>
          <a:r>
            <a:rPr lang="en-US" sz="1500" kern="1200" dirty="0">
              <a:solidFill>
                <a:schemeClr val="tx1"/>
              </a:solidFill>
            </a:rPr>
            <a:t>B-cells; produce antibodies</a:t>
          </a:r>
        </a:p>
      </dsp:txBody>
      <dsp:txXfrm>
        <a:off x="3906477" y="3110198"/>
        <a:ext cx="2878541" cy="984874"/>
      </dsp:txXfrm>
    </dsp:sp>
    <dsp:sp modelId="{C2758B42-A698-407C-99AD-193ABD446911}">
      <dsp:nvSpPr>
        <dsp:cNvPr id="0" name=""/>
        <dsp:cNvSpPr/>
      </dsp:nvSpPr>
      <dsp:spPr>
        <a:xfrm>
          <a:off x="7657617" y="0"/>
          <a:ext cx="1711979" cy="3282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3335" rIns="53340" bIns="13335" numCol="1" spcCol="1270" anchor="ctr" anchorCtr="0">
          <a:noAutofit/>
        </a:bodyPr>
        <a:lstStyle/>
        <a:p>
          <a:pPr marL="0" lvl="0" indent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7657617" y="0"/>
        <a:ext cx="1711979" cy="328291"/>
      </dsp:txXfrm>
    </dsp:sp>
    <dsp:sp modelId="{AAC286BF-950A-4711-9E3D-68146C0282C0}">
      <dsp:nvSpPr>
        <dsp:cNvPr id="0" name=""/>
        <dsp:cNvSpPr/>
      </dsp:nvSpPr>
      <dsp:spPr>
        <a:xfrm>
          <a:off x="7244627" y="3110198"/>
          <a:ext cx="2910651" cy="984874"/>
        </a:xfrm>
        <a:prstGeom prst="rect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38977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tx1"/>
              </a:solidFill>
            </a:rPr>
            <a:t>Cell-Mediated Immunity</a:t>
          </a:r>
          <a:br>
            <a:rPr lang="en-US" sz="1700" kern="1200" dirty="0">
              <a:solidFill>
                <a:schemeClr val="tx1"/>
              </a:solidFill>
            </a:rPr>
          </a:br>
          <a:r>
            <a:rPr lang="en-US" sz="1500" kern="1200" dirty="0">
              <a:solidFill>
                <a:schemeClr val="tx1"/>
              </a:solidFill>
            </a:rPr>
            <a:t>T-cells; directly attack (cytotoxic)</a:t>
          </a:r>
        </a:p>
      </dsp:txBody>
      <dsp:txXfrm>
        <a:off x="7244627" y="3110198"/>
        <a:ext cx="2910651" cy="984874"/>
      </dsp:txXfrm>
    </dsp:sp>
    <dsp:sp modelId="{5A81BB37-2CD4-4677-B630-9B3C22C28316}">
      <dsp:nvSpPr>
        <dsp:cNvPr id="0" name=""/>
        <dsp:cNvSpPr/>
      </dsp:nvSpPr>
      <dsp:spPr>
        <a:xfrm>
          <a:off x="8608271" y="0"/>
          <a:ext cx="1711979" cy="3282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3335" rIns="53340" bIns="13335" numCol="1" spcCol="1270" anchor="ctr" anchorCtr="0">
          <a:noAutofit/>
        </a:bodyPr>
        <a:lstStyle/>
        <a:p>
          <a:pPr marL="0" lvl="0" indent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8608271" y="0"/>
        <a:ext cx="1711979" cy="3282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4B9809-3C73-CA2B-1791-620EA168CC0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7B1C58-A1FD-D1E1-33AB-1303C48435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6AA30A-158D-435B-B1F3-6FF82BD60FDF}" type="datetimeFigureOut">
              <a:rPr lang="en-US" smtClean="0"/>
              <a:t>1/23/2026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7A0D9-659F-DDC6-CBD8-29B61E0FF7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9E0617-6128-05F5-8F48-6A0A1D1479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0A24AC-02A6-46A1-A072-EAC8AC25DC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9198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svg>
</file>

<file path=ppt/media/image19.jpg>
</file>

<file path=ppt/media/image2.sv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6A0313-F537-4ED0-973B-4729E10A826A}" type="datetimeFigureOut">
              <a:rPr lang="en-US" smtClean="0"/>
              <a:t>1/23/2026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C92804-03A6-47F6-A893-4DDB8903A8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717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-the gut brain connection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265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you’re unsure how this system works, please read the 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0114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-”let’s get down to thymus”</a:t>
            </a:r>
          </a:p>
          <a:p>
            <a:r>
              <a:rPr lang="en-US" dirty="0"/>
              <a:t>-Fun fact: In severe blood cancers, where bone marrow transplants are requires, patients can actually change blood type. Additionally, patients pee out the broken-down bone</a:t>
            </a:r>
          </a:p>
          <a:p>
            <a:r>
              <a:rPr lang="en-US" dirty="0"/>
              <a:t>-blood cell creation: hematopoiesis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955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-skeletal muscle </a:t>
            </a:r>
            <a:br>
              <a:rPr lang="en-US" dirty="0"/>
            </a:br>
            <a:r>
              <a:rPr lang="en-US" dirty="0"/>
              <a:t>-smooth muscle (ex: digestive system)</a:t>
            </a:r>
            <a:br>
              <a:rPr lang="en-US" dirty="0"/>
            </a:br>
            <a:r>
              <a:rPr lang="en-US" dirty="0"/>
              <a:t>-cardiac muscle (move blood through your body)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0520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292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182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CEA8D-8999-994D-B06C-115E52E88D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930998-E96A-1B02-1EDF-A4CCFA82AE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E10D9C-3DE2-2232-BC75-A9918C581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5B25C2-5E1E-EAD2-FE0B-C21AA75CBD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810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44B11-31AB-3F0E-253B-4CAA4C69A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FC2A7C-EE56-F2F2-3A8B-611FB681D5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08B32B-DFE2-0ABB-B525-2DD2CDAB5F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Medulla/ medulla oblongata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137998-5DD3-2C9C-B262-29644CBEF1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410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B90031-E9D2-5260-344A-DFA808D27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B640C-EDDD-ED0F-FDF6-629AA120B9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118C42-C3B1-8C69-B926-E04107EDDF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Latin word for “bridge”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243B66-5AA4-90ED-ADB0-7F8957BA8B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01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referred to as “master gland”</a:t>
            </a:r>
            <a:br>
              <a:rPr lang="en-US" dirty="0"/>
            </a:br>
            <a:r>
              <a:rPr lang="en-US" dirty="0"/>
              <a:t>-releases everything from growth hormones to oxytocin (childbirth, breast feeding) to thyroid hormone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2754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E5B07-C287-8DA0-1F1A-989F2CF55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D6A520-8B98-D9E6-BD0E-19EC4063A3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097283-69BB-525A-308E-CBDBCCF155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Controls heart rate, body temperature, thirst/ hunger,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A86A30-DDFD-3FBE-2693-F6E2DBF507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975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6460A-E50E-7AAD-E8AB-0CEA3C374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1F0D9F-1F89-FC59-3446-46C94526A1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AF917B-0B3A-CCD0-22B4-DC91836FA1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A0CF6E-D454-84EC-B55E-46B66F399A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3704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Frontal lobe: executive function and voluntary movement</a:t>
            </a:r>
          </a:p>
          <a:p>
            <a:r>
              <a:rPr lang="en-US" dirty="0"/>
              <a:t>Parietal lobe: sensory information</a:t>
            </a:r>
            <a:br>
              <a:rPr lang="en-US" dirty="0"/>
            </a:br>
            <a:r>
              <a:rPr lang="en-US" dirty="0"/>
              <a:t>Temporal: hearing, memory, and language</a:t>
            </a:r>
          </a:p>
          <a:p>
            <a:r>
              <a:rPr lang="en-US" dirty="0"/>
              <a:t>Occipital lobe: visual processing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508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0472" y="1463557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0472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46538D75-00C2-DE73-4C65-FE94AC658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6B601B81-68C1-B63A-105C-EC637DF56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9F3E495-0415-392A-9A07-34555BBC7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427650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268C47-2910-B99C-EC67-F6649ADC2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019515-4A04-FBE0-E89C-86ECBB7E9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D9C272-2490-C827-9BE5-9CEE4185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05413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32613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3943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FF68BE-C313-C839-B719-0339AC344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4F4E5F-FFF4-F934-3DD9-134F8D242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FE0F82-88EB-FAE2-FC02-99D5EE301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20741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F7D84AA-0BCE-9C85-4510-34EBAE061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524" y="708955"/>
            <a:ext cx="12193526" cy="5463893"/>
            <a:chOff x="-1524" y="708955"/>
            <a:chExt cx="12193526" cy="546389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41002A6-9DB7-26A1-2425-8C496B953CA4}"/>
                </a:ext>
              </a:extLst>
            </p:cNvPr>
            <p:cNvSpPr/>
            <p:nvPr userDrawn="1"/>
          </p:nvSpPr>
          <p:spPr>
            <a:xfrm>
              <a:off x="-1524" y="709613"/>
              <a:ext cx="12192000" cy="5463235"/>
            </a:xfrm>
            <a:prstGeom prst="rect">
              <a:avLst/>
            </a:prstGeom>
            <a:solidFill>
              <a:schemeClr val="accent3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9F029623-B14D-1CDC-9D8F-47D563937B5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43670" t="-7182" r="-9886" b="52046"/>
            <a:stretch/>
          </p:blipFill>
          <p:spPr>
            <a:xfrm>
              <a:off x="-1" y="1162050"/>
              <a:ext cx="5568949" cy="5009032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B4D8031F-ED2A-8D7E-D369-6BF3256FE3F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56" t="-7183" r="44925" b="48899"/>
            <a:stretch/>
          </p:blipFill>
          <p:spPr>
            <a:xfrm rot="16200000">
              <a:off x="7239292" y="366674"/>
              <a:ext cx="4610430" cy="5294991"/>
            </a:xfrm>
            <a:prstGeom prst="rect">
              <a:avLst/>
            </a:prstGeom>
          </p:spPr>
        </p:pic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28D3FB-54EA-410D-A062-8F118E5D0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93477A-1279-4BCC-8257-14CC2361F8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7F04C86-E215-DFBB-8302-70BCCDFC2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708956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F29577F-647F-5850-5636-6ED05B995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94828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CBFB4F-DC16-FC59-E9E7-B92910449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16429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3690604-E7DB-AFA3-7E13-CAFF46FF5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279680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E2874C2-BA39-4778-DC11-487CC4FC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605041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6D6334D-FB4A-4843-F2FB-1CAC50021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86958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FC043C06-5053-E291-E708-44B684DC52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932" y="1115167"/>
            <a:ext cx="8534136" cy="4655385"/>
          </a:xfrm>
        </p:spPr>
        <p:txBody>
          <a:bodyPr>
            <a:noAutofit/>
          </a:bodyPr>
          <a:lstStyle>
            <a:lvl1pPr algn="ctr">
              <a:defRPr sz="72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682488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F9E0CFE-F27B-4D50-AA2F-7146CA90E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" y="2138289"/>
            <a:ext cx="12188952" cy="4033912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2C488A36-B0CB-7B46-C2A6-BA57D39EC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7860" r="37853" b="27738"/>
          <a:stretch/>
        </p:blipFill>
        <p:spPr>
          <a:xfrm>
            <a:off x="6962087" y="2143124"/>
            <a:ext cx="5226865" cy="4033839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A8614BA2-9387-F1B5-B7DB-B34DAE90FE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2177" y="365125"/>
            <a:ext cx="10778937" cy="132556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994EC89-4FAE-445C-A6E8-D55E4A34DE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2899" y="2350108"/>
            <a:ext cx="10778221" cy="3609461"/>
          </a:xfrm>
        </p:spPr>
        <p:txBody>
          <a:bodyPr anchor="ctr" anchorCtr="0">
            <a:normAutofit/>
          </a:bodyPr>
          <a:lstStyle>
            <a:lvl1pPr>
              <a:buNone/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sz="18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ECF93F-3E86-4C44-BAF1-ADE160CAD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7A80DA6A-71F3-6286-F60A-EEEC91887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5F98B46-5DFC-3487-EB05-148905CA6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138288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D768F8E-3DFF-8D92-E3CF-5AE5F6DA5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045761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E83A1EA-5EE3-D81A-D135-860F481F6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264727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4EA58FF-2FB1-3B78-FDCF-E5DC2EFE5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172200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43267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0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4" y="1825625"/>
            <a:ext cx="10515600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25CBB87-BE9B-82CE-8A24-F21EEA036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2131628-C033-9728-C4CF-90CDBCB89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67216CA-9A26-BBE7-68A3-9237D22CD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12729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B034DD9-4A61-318F-88CF-79721B55A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496DA99-E916-9F7C-9E88-AA06046AE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1CC86B5-B6B3-4633-0D90-AACB44D0D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2490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78F7F10-35F6-E392-D41B-3CD300D5CCF8}"/>
              </a:ext>
            </a:extLst>
          </p:cNvPr>
          <p:cNvSpPr/>
          <p:nvPr/>
        </p:nvSpPr>
        <p:spPr>
          <a:xfrm>
            <a:off x="0" y="685800"/>
            <a:ext cx="11494008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181600" cy="4206382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Char char="¬"/>
            </a:pPr>
            <a:r>
              <a:rPr lang="en-US"/>
              <a:t>Click to edit Master text styles</a:t>
            </a:r>
          </a:p>
          <a:p>
            <a:pPr lvl="1">
              <a:buChar char="¬"/>
            </a:pPr>
            <a:r>
              <a:rPr lang="en-US"/>
              <a:t>Second level</a:t>
            </a:r>
          </a:p>
          <a:p>
            <a:pPr lvl="2">
              <a:buChar char="¬"/>
            </a:pPr>
            <a:r>
              <a:rPr lang="en-US"/>
              <a:t>Third level</a:t>
            </a:r>
          </a:p>
          <a:p>
            <a:pPr lvl="3">
              <a:buChar char="¬"/>
            </a:pPr>
            <a:r>
              <a:rPr lang="en-US"/>
              <a:t>Fourth level</a:t>
            </a:r>
          </a:p>
          <a:p>
            <a:pPr lvl="4">
              <a:buChar char="¬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56178" y="1825625"/>
            <a:ext cx="518004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35274CEC-210E-BC97-9B79-A7D801E4B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486B3D53-F805-C08E-2359-498218FC6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61C4695B-D7BD-45F7-EB23-6FDAF2410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61204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A1F52B7-5271-53AA-8260-0CF50FF8DA3C}"/>
              </a:ext>
            </a:extLst>
          </p:cNvPr>
          <p:cNvSpPr/>
          <p:nvPr/>
        </p:nvSpPr>
        <p:spPr>
          <a:xfrm>
            <a:off x="0" y="685800"/>
            <a:ext cx="11494008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78" y="365125"/>
            <a:ext cx="10515600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17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2178" y="2505075"/>
            <a:ext cx="515778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5459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54590" y="2505075"/>
            <a:ext cx="5183188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7198C3F1-4E77-7888-CDB8-CF9406E4A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93561D3-90F6-AD82-BCFE-90F9427D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32F9B33-3FA7-526F-7B45-342EB64A1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46545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15600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9328E63-E075-39E2-BAA7-30CCAE2E7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A5894A5-0E01-F43E-C68A-2EFAB2EB8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250128C-CE40-2B40-1B89-7E9AAAAC4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50277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281B99-C6A0-F92A-BDD3-BB362196501C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B8367C-67E1-A50A-1584-F859A6FED9C9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B8861-51D7-741E-6B2C-25412D40E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69A2F-0657-B33B-8334-C458A953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B4FC84-48ED-0480-2497-FCD84C127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1472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12425" cy="1600200"/>
          </a:xfrm>
        </p:spPr>
        <p:txBody>
          <a:bodyPr anchor="b">
            <a:norm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2830" y="2199340"/>
            <a:ext cx="6172200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3932237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3F37370-7C05-0AAE-A0C3-9EE620A84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900B8E3-39E6-A88A-BBFB-717596EB3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48E340D-1840-D987-3EEA-963BDDE31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05018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3932237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1276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3932237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0F28E44-58BB-553B-BBD0-F292C66CC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F22D156-E5FE-F118-0553-B401F1965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8AEE0A6-6120-9BA2-5751-E0E2D8CF0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9915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4B53B4F-080C-8523-03AD-871CC3B8D168}"/>
              </a:ext>
            </a:extLst>
          </p:cNvPr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3B790B-70BD-FD52-2540-F1DA4882170E}"/>
              </a:ext>
            </a:extLst>
          </p:cNvPr>
          <p:cNvSpPr/>
          <p:nvPr/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 descr="Tag=AccentColor&#10;Flavor=Light&#10;Target=Line">
            <a:extLst>
              <a:ext uri="{FF2B5EF4-FFF2-40B4-BE49-F238E27FC236}">
                <a16:creationId xmlns:a16="http://schemas.microsoft.com/office/drawing/2014/main" id="{7D4FC5F0-CBD6-AEEB-4902-28D624068890}"/>
              </a:ext>
            </a:extLst>
          </p:cNvPr>
          <p:cNvCxnSpPr>
            <a:cxnSpLocks/>
          </p:cNvCxnSpPr>
          <p:nvPr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 descr="Tag=AccentColor&#10;Flavor=Light&#10;Target=Line">
            <a:extLst>
              <a:ext uri="{FF2B5EF4-FFF2-40B4-BE49-F238E27FC236}">
                <a16:creationId xmlns:a16="http://schemas.microsoft.com/office/drawing/2014/main" id="{FA9EB4DB-DDA5-1A45-7D87-B2BF67D2D1C3}"/>
              </a:ext>
            </a:extLst>
          </p:cNvPr>
          <p:cNvCxnSpPr>
            <a:cxnSpLocks/>
          </p:cNvCxnSpPr>
          <p:nvPr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-18288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89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courses.lumenlearning.com/boundless-biology/chapter/types-of-skeletal-systems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s://opentextbc.ca/clinicalskills/chapter/2-5-focussed-respiratory-assessment/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2107B0-826E-4E2E-390A-A0CBF1F86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</a:t>
            </a:r>
            <a:r>
              <a:rPr lang="en-US" dirty="0"/>
              <a:t>Systems of the Body</a:t>
            </a:r>
          </a:p>
        </p:txBody>
      </p:sp>
    </p:spTree>
    <p:extLst>
      <p:ext uri="{BB962C8B-B14F-4D97-AF65-F5344CB8AC3E}">
        <p14:creationId xmlns:p14="http://schemas.microsoft.com/office/powerpoint/2010/main" val="3885810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96E4E-8C5C-4631-BA13-0BE74F769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4BDC1-7394-44AD-7A3F-F16934CD1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08B541-2861-6AA4-A913-E8CE7A1FC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146" name="Picture 2" descr="Picture of the brain; arrows point to the thalamus">
            <a:extLst>
              <a:ext uri="{FF2B5EF4-FFF2-40B4-BE49-F238E27FC236}">
                <a16:creationId xmlns:a16="http://schemas.microsoft.com/office/drawing/2014/main" id="{3D698616-7A58-B0D2-3ECA-06D8DCB0113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316" y="1825625"/>
            <a:ext cx="5952343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56ED1CC-E858-CEE4-3248-F3B23788E90E}"/>
              </a:ext>
            </a:extLst>
          </p:cNvPr>
          <p:cNvSpPr/>
          <p:nvPr/>
        </p:nvSpPr>
        <p:spPr>
          <a:xfrm>
            <a:off x="3321811" y="1587443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48AB10-4436-FA68-552F-3A2B5A46CD9A}"/>
              </a:ext>
            </a:extLst>
          </p:cNvPr>
          <p:cNvSpPr/>
          <p:nvPr/>
        </p:nvSpPr>
        <p:spPr>
          <a:xfrm>
            <a:off x="7319553" y="2355622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B51037-E683-2BD9-A390-02F29D5EC911}"/>
              </a:ext>
            </a:extLst>
          </p:cNvPr>
          <p:cNvSpPr/>
          <p:nvPr/>
        </p:nvSpPr>
        <p:spPr>
          <a:xfrm>
            <a:off x="7096976" y="5380025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A49B9A-AAE0-572F-E29A-5AF668FFC085}"/>
              </a:ext>
            </a:extLst>
          </p:cNvPr>
          <p:cNvSpPr/>
          <p:nvPr/>
        </p:nvSpPr>
        <p:spPr>
          <a:xfrm>
            <a:off x="4292816" y="5339576"/>
            <a:ext cx="84473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7A3550-62F5-589F-8D7A-D6A6751490DC}"/>
              </a:ext>
            </a:extLst>
          </p:cNvPr>
          <p:cNvSpPr/>
          <p:nvPr/>
        </p:nvSpPr>
        <p:spPr>
          <a:xfrm>
            <a:off x="4476206" y="4966458"/>
            <a:ext cx="66134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99951C-6777-3DE7-8933-B8BB37CD1858}"/>
              </a:ext>
            </a:extLst>
          </p:cNvPr>
          <p:cNvSpPr/>
          <p:nvPr/>
        </p:nvSpPr>
        <p:spPr>
          <a:xfrm>
            <a:off x="3082835" y="4876237"/>
            <a:ext cx="139337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9C2900-4872-70A5-48E2-3DC4A60871D6}"/>
              </a:ext>
            </a:extLst>
          </p:cNvPr>
          <p:cNvSpPr/>
          <p:nvPr/>
        </p:nvSpPr>
        <p:spPr>
          <a:xfrm>
            <a:off x="2279950" y="4449646"/>
            <a:ext cx="1743410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C5B6FB-6F2B-1850-D310-10096D7E3A5A}"/>
              </a:ext>
            </a:extLst>
          </p:cNvPr>
          <p:cNvSpPr txBox="1"/>
          <p:nvPr/>
        </p:nvSpPr>
        <p:spPr>
          <a:xfrm>
            <a:off x="8712924" y="905691"/>
            <a:ext cx="2790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Recognition of stimuli; relay impulses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311570-B954-B9A2-11A8-66D2304CB83E}"/>
              </a:ext>
            </a:extLst>
          </p:cNvPr>
          <p:cNvSpPr/>
          <p:nvPr/>
        </p:nvSpPr>
        <p:spPr>
          <a:xfrm>
            <a:off x="7123103" y="2210278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581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E87F6-D1ED-FBA3-D8BC-CE83D400B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C9ECB-7573-2C20-42F6-519F89172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061D8A-7B67-EE1B-74F2-1338AC8FA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146" name="Picture 2" descr="Picture of the brain; arrows point to the cerebellum">
            <a:extLst>
              <a:ext uri="{FF2B5EF4-FFF2-40B4-BE49-F238E27FC236}">
                <a16:creationId xmlns:a16="http://schemas.microsoft.com/office/drawing/2014/main" id="{3898358F-D0B2-9785-1EA8-6E7F5211C0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316" y="1825625"/>
            <a:ext cx="5952343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8918DFD-DBE0-2FF7-7B36-D29A1C770709}"/>
              </a:ext>
            </a:extLst>
          </p:cNvPr>
          <p:cNvSpPr/>
          <p:nvPr/>
        </p:nvSpPr>
        <p:spPr>
          <a:xfrm>
            <a:off x="3321811" y="1587443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33C66A-008F-72D6-8B2D-5B0C22FB7F27}"/>
              </a:ext>
            </a:extLst>
          </p:cNvPr>
          <p:cNvSpPr/>
          <p:nvPr/>
        </p:nvSpPr>
        <p:spPr>
          <a:xfrm>
            <a:off x="7319553" y="2355622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156A0A-D7AC-183C-6F2D-B25EF8BB7922}"/>
              </a:ext>
            </a:extLst>
          </p:cNvPr>
          <p:cNvSpPr/>
          <p:nvPr/>
        </p:nvSpPr>
        <p:spPr>
          <a:xfrm rot="1315802">
            <a:off x="7761260" y="3766361"/>
            <a:ext cx="147559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3C983B-FC23-2002-90EF-D3F503F8E752}"/>
              </a:ext>
            </a:extLst>
          </p:cNvPr>
          <p:cNvSpPr/>
          <p:nvPr/>
        </p:nvSpPr>
        <p:spPr>
          <a:xfrm>
            <a:off x="4292816" y="5339576"/>
            <a:ext cx="84473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090C8B-9BA7-4E64-A2B5-3BB09516695E}"/>
              </a:ext>
            </a:extLst>
          </p:cNvPr>
          <p:cNvSpPr/>
          <p:nvPr/>
        </p:nvSpPr>
        <p:spPr>
          <a:xfrm>
            <a:off x="4476206" y="4966458"/>
            <a:ext cx="66134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F617FA-54BB-B019-4587-DD1CB7B8D038}"/>
              </a:ext>
            </a:extLst>
          </p:cNvPr>
          <p:cNvSpPr/>
          <p:nvPr/>
        </p:nvSpPr>
        <p:spPr>
          <a:xfrm>
            <a:off x="7054455" y="5349943"/>
            <a:ext cx="139337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15D6587-0FAE-97A6-CA80-2DB6F9FC8449}"/>
              </a:ext>
            </a:extLst>
          </p:cNvPr>
          <p:cNvSpPr/>
          <p:nvPr/>
        </p:nvSpPr>
        <p:spPr>
          <a:xfrm>
            <a:off x="2279950" y="4449646"/>
            <a:ext cx="1743410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081CC-225A-96E2-C15F-B3266AF1FCA1}"/>
              </a:ext>
            </a:extLst>
          </p:cNvPr>
          <p:cNvSpPr txBox="1"/>
          <p:nvPr/>
        </p:nvSpPr>
        <p:spPr>
          <a:xfrm>
            <a:off x="8712924" y="905691"/>
            <a:ext cx="2790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Movement and balance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2E5ABF-4326-C61C-CE01-44CFC923242D}"/>
              </a:ext>
            </a:extLst>
          </p:cNvPr>
          <p:cNvSpPr/>
          <p:nvPr/>
        </p:nvSpPr>
        <p:spPr>
          <a:xfrm>
            <a:off x="7123103" y="2210278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3F2E7A-B452-E15E-851A-8E2F7BE7F95C}"/>
              </a:ext>
            </a:extLst>
          </p:cNvPr>
          <p:cNvSpPr/>
          <p:nvPr/>
        </p:nvSpPr>
        <p:spPr>
          <a:xfrm>
            <a:off x="2936629" y="4863055"/>
            <a:ext cx="1548286" cy="706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49E8DE3-A35F-C09F-46E3-9957EBC64836}"/>
              </a:ext>
            </a:extLst>
          </p:cNvPr>
          <p:cNvCxnSpPr>
            <a:cxnSpLocks/>
          </p:cNvCxnSpPr>
          <p:nvPr/>
        </p:nvCxnSpPr>
        <p:spPr>
          <a:xfrm>
            <a:off x="7194465" y="5027345"/>
            <a:ext cx="625323" cy="15685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0ADE820-1E4E-4D1C-513C-8DF31E9A6941}"/>
              </a:ext>
            </a:extLst>
          </p:cNvPr>
          <p:cNvSpPr txBox="1"/>
          <p:nvPr/>
        </p:nvSpPr>
        <p:spPr>
          <a:xfrm>
            <a:off x="7759648" y="5022615"/>
            <a:ext cx="122132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Cerebellum</a:t>
            </a:r>
          </a:p>
        </p:txBody>
      </p:sp>
    </p:spTree>
    <p:extLst>
      <p:ext uri="{BB962C8B-B14F-4D97-AF65-F5344CB8AC3E}">
        <p14:creationId xmlns:p14="http://schemas.microsoft.com/office/powerpoint/2010/main" val="3251374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48846-62C7-5BBF-A529-4562086A6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E7552-6D51-DB5D-428D-9B78F115D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F7A0A-6D7A-F40E-0873-4C9827A2C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146" name="Picture 2" descr="Picture of the brain; arrows point to the hippocampus">
            <a:extLst>
              <a:ext uri="{FF2B5EF4-FFF2-40B4-BE49-F238E27FC236}">
                <a16:creationId xmlns:a16="http://schemas.microsoft.com/office/drawing/2014/main" id="{59645C9A-E682-1034-AF41-9423E1A3392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316" y="1825625"/>
            <a:ext cx="5952343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E815AAB-B0F6-CC6C-BFB8-ADB061101B02}"/>
              </a:ext>
            </a:extLst>
          </p:cNvPr>
          <p:cNvSpPr/>
          <p:nvPr/>
        </p:nvSpPr>
        <p:spPr>
          <a:xfrm>
            <a:off x="3321811" y="1587443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811EFF-628A-9CB2-AE58-ADF30A483D4C}"/>
              </a:ext>
            </a:extLst>
          </p:cNvPr>
          <p:cNvSpPr/>
          <p:nvPr/>
        </p:nvSpPr>
        <p:spPr>
          <a:xfrm>
            <a:off x="7319553" y="2355622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6C78C0-EF50-3681-0FAB-28588F51EA43}"/>
              </a:ext>
            </a:extLst>
          </p:cNvPr>
          <p:cNvSpPr/>
          <p:nvPr/>
        </p:nvSpPr>
        <p:spPr>
          <a:xfrm rot="1315802">
            <a:off x="7761260" y="3766361"/>
            <a:ext cx="147559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F5D890-B093-721C-F566-EF05CE671C89}"/>
              </a:ext>
            </a:extLst>
          </p:cNvPr>
          <p:cNvSpPr/>
          <p:nvPr/>
        </p:nvSpPr>
        <p:spPr>
          <a:xfrm>
            <a:off x="4292816" y="5339576"/>
            <a:ext cx="84473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83C056-7B35-F219-63C1-0C8E94763930}"/>
              </a:ext>
            </a:extLst>
          </p:cNvPr>
          <p:cNvSpPr/>
          <p:nvPr/>
        </p:nvSpPr>
        <p:spPr>
          <a:xfrm>
            <a:off x="4476206" y="4966458"/>
            <a:ext cx="66134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2CBBEE-A001-B31B-4A7B-B58307C519A6}"/>
              </a:ext>
            </a:extLst>
          </p:cNvPr>
          <p:cNvSpPr/>
          <p:nvPr/>
        </p:nvSpPr>
        <p:spPr>
          <a:xfrm>
            <a:off x="3082835" y="4876237"/>
            <a:ext cx="139337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A0C065-2C8C-4DA4-0481-1F5FB5A66EAA}"/>
              </a:ext>
            </a:extLst>
          </p:cNvPr>
          <p:cNvSpPr/>
          <p:nvPr/>
        </p:nvSpPr>
        <p:spPr>
          <a:xfrm>
            <a:off x="2279950" y="4449646"/>
            <a:ext cx="1743410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A84848-DE3F-59AA-00C2-09CBB36F35D5}"/>
              </a:ext>
            </a:extLst>
          </p:cNvPr>
          <p:cNvSpPr txBox="1"/>
          <p:nvPr/>
        </p:nvSpPr>
        <p:spPr>
          <a:xfrm>
            <a:off x="8712924" y="905691"/>
            <a:ext cx="2790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Converts short-term memory to long-term memory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D7C515-F547-427F-CB3C-F07E4475D8B9}"/>
              </a:ext>
            </a:extLst>
          </p:cNvPr>
          <p:cNvSpPr/>
          <p:nvPr/>
        </p:nvSpPr>
        <p:spPr>
          <a:xfrm>
            <a:off x="7123103" y="2210278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71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E0D47-65E0-29F7-225B-8884B36F5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53996-092D-07B8-CCF5-0952958A4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6BA955-A1C4-7CD0-9768-DD6C0834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146" name="Picture 2" descr="Picture of the brain; arrows point to the medulla">
            <a:extLst>
              <a:ext uri="{FF2B5EF4-FFF2-40B4-BE49-F238E27FC236}">
                <a16:creationId xmlns:a16="http://schemas.microsoft.com/office/drawing/2014/main" id="{3479A8A0-9F80-A2F2-FE9F-8A27F5AD2CF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316" y="1825625"/>
            <a:ext cx="5952343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1D9A29-682C-1BBE-520B-AB32AF9A624F}"/>
              </a:ext>
            </a:extLst>
          </p:cNvPr>
          <p:cNvSpPr/>
          <p:nvPr/>
        </p:nvSpPr>
        <p:spPr>
          <a:xfrm>
            <a:off x="3321811" y="1587443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15B1A7-FE91-E51A-FA24-B47791AC8022}"/>
              </a:ext>
            </a:extLst>
          </p:cNvPr>
          <p:cNvSpPr/>
          <p:nvPr/>
        </p:nvSpPr>
        <p:spPr>
          <a:xfrm>
            <a:off x="7319553" y="2355622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B90B33-1A79-E3E6-92F5-CBD13569BABF}"/>
              </a:ext>
            </a:extLst>
          </p:cNvPr>
          <p:cNvSpPr/>
          <p:nvPr/>
        </p:nvSpPr>
        <p:spPr>
          <a:xfrm rot="1315802">
            <a:off x="7761260" y="3766361"/>
            <a:ext cx="147559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4D62EC-E9CB-F69C-C35C-575C2FE87F09}"/>
              </a:ext>
            </a:extLst>
          </p:cNvPr>
          <p:cNvSpPr/>
          <p:nvPr/>
        </p:nvSpPr>
        <p:spPr>
          <a:xfrm>
            <a:off x="4292816" y="5339576"/>
            <a:ext cx="84473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6986A8-8C4C-4901-2029-70164789C650}"/>
              </a:ext>
            </a:extLst>
          </p:cNvPr>
          <p:cNvSpPr/>
          <p:nvPr/>
        </p:nvSpPr>
        <p:spPr>
          <a:xfrm>
            <a:off x="4476206" y="4966458"/>
            <a:ext cx="66134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1756B0-F143-0F89-3074-6863FBE25F30}"/>
              </a:ext>
            </a:extLst>
          </p:cNvPr>
          <p:cNvSpPr/>
          <p:nvPr/>
        </p:nvSpPr>
        <p:spPr>
          <a:xfrm>
            <a:off x="7054455" y="5349943"/>
            <a:ext cx="139337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11C39B-AE0D-314F-C207-9D495FA9BEF6}"/>
              </a:ext>
            </a:extLst>
          </p:cNvPr>
          <p:cNvSpPr/>
          <p:nvPr/>
        </p:nvSpPr>
        <p:spPr>
          <a:xfrm>
            <a:off x="2279950" y="4449646"/>
            <a:ext cx="1743410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FB6566-3542-3B1E-8ED3-CBD0C5832E60}"/>
              </a:ext>
            </a:extLst>
          </p:cNvPr>
          <p:cNvSpPr txBox="1"/>
          <p:nvPr/>
        </p:nvSpPr>
        <p:spPr>
          <a:xfrm>
            <a:off x="8712924" y="905691"/>
            <a:ext cx="2790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Regulates essential life functions (breathing, blood pressure, etc.)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73F0D33-8FA8-F4BE-63EA-701C529DF9A0}"/>
              </a:ext>
            </a:extLst>
          </p:cNvPr>
          <p:cNvSpPr/>
          <p:nvPr/>
        </p:nvSpPr>
        <p:spPr>
          <a:xfrm>
            <a:off x="7123103" y="2210278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AA5064-4724-3860-A614-2F2DF90E4097}"/>
              </a:ext>
            </a:extLst>
          </p:cNvPr>
          <p:cNvSpPr/>
          <p:nvPr/>
        </p:nvSpPr>
        <p:spPr>
          <a:xfrm>
            <a:off x="2936629" y="4863055"/>
            <a:ext cx="1548286" cy="706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B62C79F-C279-9119-7F9D-6EACC074D766}"/>
              </a:ext>
            </a:extLst>
          </p:cNvPr>
          <p:cNvCxnSpPr>
            <a:cxnSpLocks/>
          </p:cNvCxnSpPr>
          <p:nvPr/>
        </p:nvCxnSpPr>
        <p:spPr>
          <a:xfrm>
            <a:off x="5958118" y="5709902"/>
            <a:ext cx="625323" cy="15685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5CC8D7A-1CD1-63F4-C7D3-06BC70437377}"/>
              </a:ext>
            </a:extLst>
          </p:cNvPr>
          <p:cNvSpPr txBox="1"/>
          <p:nvPr/>
        </p:nvSpPr>
        <p:spPr>
          <a:xfrm>
            <a:off x="6583441" y="5712782"/>
            <a:ext cx="122132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Medulla</a:t>
            </a:r>
          </a:p>
        </p:txBody>
      </p:sp>
    </p:spTree>
    <p:extLst>
      <p:ext uri="{BB962C8B-B14F-4D97-AF65-F5344CB8AC3E}">
        <p14:creationId xmlns:p14="http://schemas.microsoft.com/office/powerpoint/2010/main" val="1746618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5071D3-5980-CDF0-CA79-B2AB89EAE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73EE1-AA04-389B-1123-DF2F6B540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40E7A4-C5F7-8BB9-B030-B6566F7C0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146" name="Picture 2" descr="Picture of the brain; arrows point to the pons">
            <a:extLst>
              <a:ext uri="{FF2B5EF4-FFF2-40B4-BE49-F238E27FC236}">
                <a16:creationId xmlns:a16="http://schemas.microsoft.com/office/drawing/2014/main" id="{1859771B-1972-57AF-DB1E-BFE12D4656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316" y="1825625"/>
            <a:ext cx="5952343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BCB271E-58BD-DF5F-91AB-F85C2E27F29E}"/>
              </a:ext>
            </a:extLst>
          </p:cNvPr>
          <p:cNvSpPr/>
          <p:nvPr/>
        </p:nvSpPr>
        <p:spPr>
          <a:xfrm>
            <a:off x="3321811" y="1587443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544E31-7EB1-51FB-DEA1-D885D743A10B}"/>
              </a:ext>
            </a:extLst>
          </p:cNvPr>
          <p:cNvSpPr/>
          <p:nvPr/>
        </p:nvSpPr>
        <p:spPr>
          <a:xfrm>
            <a:off x="7319553" y="2355622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A36D97-2102-D3DA-38D9-0A7601E91ED2}"/>
              </a:ext>
            </a:extLst>
          </p:cNvPr>
          <p:cNvSpPr/>
          <p:nvPr/>
        </p:nvSpPr>
        <p:spPr>
          <a:xfrm rot="1315802">
            <a:off x="7761260" y="3766361"/>
            <a:ext cx="147559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6B3E41-60EA-0A0A-997D-92C6C6D3B27C}"/>
              </a:ext>
            </a:extLst>
          </p:cNvPr>
          <p:cNvSpPr/>
          <p:nvPr/>
        </p:nvSpPr>
        <p:spPr>
          <a:xfrm>
            <a:off x="4292816" y="5339576"/>
            <a:ext cx="84473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D0F420-A045-1E9E-EE61-9B94DAB58A82}"/>
              </a:ext>
            </a:extLst>
          </p:cNvPr>
          <p:cNvSpPr/>
          <p:nvPr/>
        </p:nvSpPr>
        <p:spPr>
          <a:xfrm>
            <a:off x="4476206" y="4966458"/>
            <a:ext cx="66134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2CD2AC-2D56-4035-E587-8E8C370936D1}"/>
              </a:ext>
            </a:extLst>
          </p:cNvPr>
          <p:cNvSpPr/>
          <p:nvPr/>
        </p:nvSpPr>
        <p:spPr>
          <a:xfrm>
            <a:off x="7054455" y="5349943"/>
            <a:ext cx="139337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ECEF04C-7DE5-1B91-17AC-C3D0074B2BD2}"/>
              </a:ext>
            </a:extLst>
          </p:cNvPr>
          <p:cNvSpPr/>
          <p:nvPr/>
        </p:nvSpPr>
        <p:spPr>
          <a:xfrm>
            <a:off x="2279950" y="4449646"/>
            <a:ext cx="1743410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1AB2CD-0C8D-A525-09FA-0CBDE0B5536D}"/>
              </a:ext>
            </a:extLst>
          </p:cNvPr>
          <p:cNvSpPr txBox="1"/>
          <p:nvPr/>
        </p:nvSpPr>
        <p:spPr>
          <a:xfrm>
            <a:off x="8712924" y="905691"/>
            <a:ext cx="27902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Relay between parts of brain; helps regulate basic functions (facial movements, blinking, digesting, etc.)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0C69E3-F1FC-A8B0-1C2E-E69321EBE710}"/>
              </a:ext>
            </a:extLst>
          </p:cNvPr>
          <p:cNvSpPr/>
          <p:nvPr/>
        </p:nvSpPr>
        <p:spPr>
          <a:xfrm>
            <a:off x="7123103" y="2210278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25D872-2AF3-7938-FD97-B63500606C6F}"/>
              </a:ext>
            </a:extLst>
          </p:cNvPr>
          <p:cNvSpPr/>
          <p:nvPr/>
        </p:nvSpPr>
        <p:spPr>
          <a:xfrm>
            <a:off x="2936629" y="4863055"/>
            <a:ext cx="1548286" cy="706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A78C4E1-8BEA-0D67-1AA2-FAB59CBB24D8}"/>
              </a:ext>
            </a:extLst>
          </p:cNvPr>
          <p:cNvCxnSpPr>
            <a:cxnSpLocks/>
          </p:cNvCxnSpPr>
          <p:nvPr/>
        </p:nvCxnSpPr>
        <p:spPr>
          <a:xfrm flipV="1">
            <a:off x="4806876" y="5112937"/>
            <a:ext cx="505608" cy="20643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BB32CFF-A52F-C383-9557-6195CA4C3853}"/>
              </a:ext>
            </a:extLst>
          </p:cNvPr>
          <p:cNvSpPr txBox="1"/>
          <p:nvPr/>
        </p:nvSpPr>
        <p:spPr>
          <a:xfrm>
            <a:off x="4215228" y="5216153"/>
            <a:ext cx="6838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Pons</a:t>
            </a:r>
          </a:p>
        </p:txBody>
      </p:sp>
    </p:spTree>
    <p:extLst>
      <p:ext uri="{BB962C8B-B14F-4D97-AF65-F5344CB8AC3E}">
        <p14:creationId xmlns:p14="http://schemas.microsoft.com/office/powerpoint/2010/main" val="3371563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3A49D-E6F9-0DBA-F305-A95471D688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BBB1A-5239-6A78-4B5F-5A5876E39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45880-8965-15C5-35E5-BC87B8A37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146" name="Picture 2" descr="Picture of the brain; arrows point to the amygdala">
            <a:extLst>
              <a:ext uri="{FF2B5EF4-FFF2-40B4-BE49-F238E27FC236}">
                <a16:creationId xmlns:a16="http://schemas.microsoft.com/office/drawing/2014/main" id="{1D001BD1-7D9F-F0A1-A54F-D27A6A7221F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316" y="1825625"/>
            <a:ext cx="5952343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838033D-DD5C-1A9F-797E-B1EE1E6F6901}"/>
              </a:ext>
            </a:extLst>
          </p:cNvPr>
          <p:cNvSpPr/>
          <p:nvPr/>
        </p:nvSpPr>
        <p:spPr>
          <a:xfrm>
            <a:off x="3321811" y="1587443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59E604-FAD3-2A47-C9CE-B74C70851346}"/>
              </a:ext>
            </a:extLst>
          </p:cNvPr>
          <p:cNvSpPr/>
          <p:nvPr/>
        </p:nvSpPr>
        <p:spPr>
          <a:xfrm>
            <a:off x="7319553" y="2355622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94084-B05F-7879-A133-06D5CFE524D4}"/>
              </a:ext>
            </a:extLst>
          </p:cNvPr>
          <p:cNvSpPr/>
          <p:nvPr/>
        </p:nvSpPr>
        <p:spPr>
          <a:xfrm rot="1315802">
            <a:off x="7761260" y="3766361"/>
            <a:ext cx="147559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EB5157-6E8B-04A5-BD8B-ACD373067F8D}"/>
              </a:ext>
            </a:extLst>
          </p:cNvPr>
          <p:cNvSpPr/>
          <p:nvPr/>
        </p:nvSpPr>
        <p:spPr>
          <a:xfrm>
            <a:off x="7054455" y="5329954"/>
            <a:ext cx="139337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78AB72-A48B-7638-E0FC-5B896FC08C1A}"/>
              </a:ext>
            </a:extLst>
          </p:cNvPr>
          <p:cNvSpPr/>
          <p:nvPr/>
        </p:nvSpPr>
        <p:spPr>
          <a:xfrm>
            <a:off x="3082835" y="4876237"/>
            <a:ext cx="139337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653C17-AB65-C75F-F890-7506A7797268}"/>
              </a:ext>
            </a:extLst>
          </p:cNvPr>
          <p:cNvSpPr/>
          <p:nvPr/>
        </p:nvSpPr>
        <p:spPr>
          <a:xfrm>
            <a:off x="2279950" y="4449646"/>
            <a:ext cx="1743410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B64BFF-D7C4-AE9A-492A-F798957E757C}"/>
              </a:ext>
            </a:extLst>
          </p:cNvPr>
          <p:cNvSpPr txBox="1"/>
          <p:nvPr/>
        </p:nvSpPr>
        <p:spPr>
          <a:xfrm>
            <a:off x="8712924" y="905691"/>
            <a:ext cx="2790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Emotional processing; connects emotions and memory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B5BAA7-C763-2105-E8E7-5A0A0E7263D9}"/>
              </a:ext>
            </a:extLst>
          </p:cNvPr>
          <p:cNvSpPr/>
          <p:nvPr/>
        </p:nvSpPr>
        <p:spPr>
          <a:xfrm>
            <a:off x="7123103" y="2210278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25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BC197-757E-B7AF-5A1A-C8A65375A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77C3E-5591-D69D-1EBA-15F27063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90FFC6-6D35-0581-76DE-9995848FE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146" name="Picture 2" descr="Picture of the brain; arrows point to the pituitary gland">
            <a:extLst>
              <a:ext uri="{FF2B5EF4-FFF2-40B4-BE49-F238E27FC236}">
                <a16:creationId xmlns:a16="http://schemas.microsoft.com/office/drawing/2014/main" id="{4B62E890-57FC-459D-D05C-794472E618F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316" y="1825625"/>
            <a:ext cx="5952343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8975DAE-E8E3-00F6-4188-BE20550D5E9D}"/>
              </a:ext>
            </a:extLst>
          </p:cNvPr>
          <p:cNvSpPr/>
          <p:nvPr/>
        </p:nvSpPr>
        <p:spPr>
          <a:xfrm>
            <a:off x="3321811" y="1587443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69784B-B1D3-A6C2-B4A9-0C25CEED9532}"/>
              </a:ext>
            </a:extLst>
          </p:cNvPr>
          <p:cNvSpPr/>
          <p:nvPr/>
        </p:nvSpPr>
        <p:spPr>
          <a:xfrm>
            <a:off x="7319553" y="2355622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0E15DE-4855-67BA-52CA-91BBE7B35D3A}"/>
              </a:ext>
            </a:extLst>
          </p:cNvPr>
          <p:cNvSpPr/>
          <p:nvPr/>
        </p:nvSpPr>
        <p:spPr>
          <a:xfrm rot="1315802">
            <a:off x="7761260" y="3766361"/>
            <a:ext cx="147559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7C46C6-0704-69A4-1857-0439CA8AD141}"/>
              </a:ext>
            </a:extLst>
          </p:cNvPr>
          <p:cNvSpPr/>
          <p:nvPr/>
        </p:nvSpPr>
        <p:spPr>
          <a:xfrm>
            <a:off x="4292816" y="5339576"/>
            <a:ext cx="84473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BAC80E-3056-C630-A77E-8E75072A8FDB}"/>
              </a:ext>
            </a:extLst>
          </p:cNvPr>
          <p:cNvSpPr/>
          <p:nvPr/>
        </p:nvSpPr>
        <p:spPr>
          <a:xfrm>
            <a:off x="4476206" y="4966458"/>
            <a:ext cx="66134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D4461C-3688-302B-C485-6494CA38D297}"/>
              </a:ext>
            </a:extLst>
          </p:cNvPr>
          <p:cNvSpPr/>
          <p:nvPr/>
        </p:nvSpPr>
        <p:spPr>
          <a:xfrm>
            <a:off x="7054455" y="5349943"/>
            <a:ext cx="139337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DA5283-5A24-36B5-E16E-C9E0071E78F3}"/>
              </a:ext>
            </a:extLst>
          </p:cNvPr>
          <p:cNvSpPr/>
          <p:nvPr/>
        </p:nvSpPr>
        <p:spPr>
          <a:xfrm>
            <a:off x="2279950" y="4449646"/>
            <a:ext cx="1743410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D1D730-194C-8080-BD45-2D07FBA40AA0}"/>
              </a:ext>
            </a:extLst>
          </p:cNvPr>
          <p:cNvSpPr txBox="1"/>
          <p:nvPr/>
        </p:nvSpPr>
        <p:spPr>
          <a:xfrm>
            <a:off x="8712924" y="905691"/>
            <a:ext cx="2790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Produces and releases hormones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A14E82-4C18-BC26-0FED-C462F6F4B9AD}"/>
              </a:ext>
            </a:extLst>
          </p:cNvPr>
          <p:cNvSpPr/>
          <p:nvPr/>
        </p:nvSpPr>
        <p:spPr>
          <a:xfrm>
            <a:off x="7123103" y="2210278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6489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39C1C-4BBF-C12F-A4FB-1E449870E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0BEAF-6C09-32BD-4556-D6811185A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3A82B-5511-6197-3F40-492B4376A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146" name="Picture 2" descr="Picture of the brain; arrows point to the hypothalamus">
            <a:extLst>
              <a:ext uri="{FF2B5EF4-FFF2-40B4-BE49-F238E27FC236}">
                <a16:creationId xmlns:a16="http://schemas.microsoft.com/office/drawing/2014/main" id="{586457AC-348E-2A93-7D24-5EF656566FF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316" y="1825625"/>
            <a:ext cx="5952343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1CCFB97-1139-E548-3B69-586BCE3C93ED}"/>
              </a:ext>
            </a:extLst>
          </p:cNvPr>
          <p:cNvSpPr/>
          <p:nvPr/>
        </p:nvSpPr>
        <p:spPr>
          <a:xfrm>
            <a:off x="3321811" y="1587443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0B6FD2-368D-B3C3-0601-F569E292F3E2}"/>
              </a:ext>
            </a:extLst>
          </p:cNvPr>
          <p:cNvSpPr/>
          <p:nvPr/>
        </p:nvSpPr>
        <p:spPr>
          <a:xfrm>
            <a:off x="7319553" y="2355622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7D0BCF-FCF1-6D54-A5EF-364381FC6218}"/>
              </a:ext>
            </a:extLst>
          </p:cNvPr>
          <p:cNvSpPr/>
          <p:nvPr/>
        </p:nvSpPr>
        <p:spPr>
          <a:xfrm rot="1315802">
            <a:off x="7761260" y="3766361"/>
            <a:ext cx="147559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FA56F4-9BB0-8845-3B6B-6AC0EE07988A}"/>
              </a:ext>
            </a:extLst>
          </p:cNvPr>
          <p:cNvSpPr/>
          <p:nvPr/>
        </p:nvSpPr>
        <p:spPr>
          <a:xfrm>
            <a:off x="4292816" y="5339576"/>
            <a:ext cx="84473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E66ED6-7A0B-699D-CF0E-1C5252FEEAAF}"/>
              </a:ext>
            </a:extLst>
          </p:cNvPr>
          <p:cNvSpPr/>
          <p:nvPr/>
        </p:nvSpPr>
        <p:spPr>
          <a:xfrm>
            <a:off x="4476206" y="4966458"/>
            <a:ext cx="66134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86C932-5034-D91C-C020-E804A891245E}"/>
              </a:ext>
            </a:extLst>
          </p:cNvPr>
          <p:cNvSpPr/>
          <p:nvPr/>
        </p:nvSpPr>
        <p:spPr>
          <a:xfrm>
            <a:off x="7054455" y="5349943"/>
            <a:ext cx="139337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16C26F-EA7F-C8C3-72E4-35C2F9A8E97A}"/>
              </a:ext>
            </a:extLst>
          </p:cNvPr>
          <p:cNvSpPr/>
          <p:nvPr/>
        </p:nvSpPr>
        <p:spPr>
          <a:xfrm>
            <a:off x="2732796" y="4833131"/>
            <a:ext cx="1743410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D76664-2302-2B70-EC74-954A5076D44B}"/>
              </a:ext>
            </a:extLst>
          </p:cNvPr>
          <p:cNvSpPr txBox="1"/>
          <p:nvPr/>
        </p:nvSpPr>
        <p:spPr>
          <a:xfrm>
            <a:off x="8712924" y="905691"/>
            <a:ext cx="27902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Produces and releases hormones, particularly those involved in the autonomic nervous system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763EB5-46A1-CF96-53D3-BC19C4E88AE7}"/>
              </a:ext>
            </a:extLst>
          </p:cNvPr>
          <p:cNvSpPr/>
          <p:nvPr/>
        </p:nvSpPr>
        <p:spPr>
          <a:xfrm>
            <a:off x="7123103" y="2210278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80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077EC-E766-01E0-4886-7AB52C3CC3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32293-4F58-3A92-EF43-381F27369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CA288-0035-86E3-3B56-55C3DD7FF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146" name="Picture 2" descr="Picture of the brain; arrows point to the cerebral cortex">
            <a:extLst>
              <a:ext uri="{FF2B5EF4-FFF2-40B4-BE49-F238E27FC236}">
                <a16:creationId xmlns:a16="http://schemas.microsoft.com/office/drawing/2014/main" id="{8AA98F5A-A176-2478-EE08-C3C0E27EBD3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316" y="1825625"/>
            <a:ext cx="5952343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FFCEEEE-69E6-8DDA-4574-8BC444A613AC}"/>
              </a:ext>
            </a:extLst>
          </p:cNvPr>
          <p:cNvSpPr/>
          <p:nvPr/>
        </p:nvSpPr>
        <p:spPr>
          <a:xfrm>
            <a:off x="3133728" y="4831521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4C7ABD-E0A5-48FE-CB70-4950E1DF2A64}"/>
              </a:ext>
            </a:extLst>
          </p:cNvPr>
          <p:cNvSpPr/>
          <p:nvPr/>
        </p:nvSpPr>
        <p:spPr>
          <a:xfrm>
            <a:off x="7319553" y="2355622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E39E93-E889-047C-B540-950EEB8AD1D4}"/>
              </a:ext>
            </a:extLst>
          </p:cNvPr>
          <p:cNvSpPr/>
          <p:nvPr/>
        </p:nvSpPr>
        <p:spPr>
          <a:xfrm rot="1315802">
            <a:off x="7761260" y="3766361"/>
            <a:ext cx="147559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5D73ADB-1B7E-B718-5445-0F54ACBA0AD6}"/>
              </a:ext>
            </a:extLst>
          </p:cNvPr>
          <p:cNvSpPr/>
          <p:nvPr/>
        </p:nvSpPr>
        <p:spPr>
          <a:xfrm>
            <a:off x="4292816" y="5339576"/>
            <a:ext cx="84473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54906A-D332-3E8D-E4A5-EF7BFE09E212}"/>
              </a:ext>
            </a:extLst>
          </p:cNvPr>
          <p:cNvSpPr/>
          <p:nvPr/>
        </p:nvSpPr>
        <p:spPr>
          <a:xfrm>
            <a:off x="4476206" y="4966458"/>
            <a:ext cx="66134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43B52C-1428-7DB0-45A2-BAC920514866}"/>
              </a:ext>
            </a:extLst>
          </p:cNvPr>
          <p:cNvSpPr/>
          <p:nvPr/>
        </p:nvSpPr>
        <p:spPr>
          <a:xfrm>
            <a:off x="7054455" y="5349943"/>
            <a:ext cx="139337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FF6F68-6ABD-4C8D-14AF-22D14014F485}"/>
              </a:ext>
            </a:extLst>
          </p:cNvPr>
          <p:cNvSpPr/>
          <p:nvPr/>
        </p:nvSpPr>
        <p:spPr>
          <a:xfrm>
            <a:off x="2279950" y="4449646"/>
            <a:ext cx="1743410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FACC78-8B99-7A23-42BD-D89DBF4EC7DD}"/>
              </a:ext>
            </a:extLst>
          </p:cNvPr>
          <p:cNvSpPr txBox="1"/>
          <p:nvPr/>
        </p:nvSpPr>
        <p:spPr>
          <a:xfrm>
            <a:off x="8712924" y="905691"/>
            <a:ext cx="2790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Higher-order processing, intelligence, memory, and personality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21D55C-14F6-F35A-760E-8CBAF94E94E0}"/>
              </a:ext>
            </a:extLst>
          </p:cNvPr>
          <p:cNvSpPr/>
          <p:nvPr/>
        </p:nvSpPr>
        <p:spPr>
          <a:xfrm>
            <a:off x="7123103" y="2210278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238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E4CB5-B048-0095-CAB7-ECA02F15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Lobes of the Cerebral Cortex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400620-36A9-6043-F285-D53A5C6FE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2050" name="Picture 2" descr="Surface Anatomy of the Brain">
            <a:extLst>
              <a:ext uri="{FF2B5EF4-FFF2-40B4-BE49-F238E27FC236}">
                <a16:creationId xmlns:a16="http://schemas.microsoft.com/office/drawing/2014/main" id="{1D1647FD-D194-6DBD-E606-1F007F22559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36"/>
          <a:stretch>
            <a:fillRect/>
          </a:stretch>
        </p:blipFill>
        <p:spPr bwMode="auto">
          <a:xfrm>
            <a:off x="593226" y="2078127"/>
            <a:ext cx="10677897" cy="353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252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689D8-CDAC-4215-96CD-8548432CE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0502F-36D4-4E60-B6E9-08628B2C5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177" y="2168435"/>
            <a:ext cx="10778221" cy="393047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Nervous System</a:t>
            </a:r>
          </a:p>
          <a:p>
            <a:r>
              <a:rPr lang="en-US" dirty="0"/>
              <a:t>The Endocrine System</a:t>
            </a:r>
          </a:p>
          <a:p>
            <a:r>
              <a:rPr lang="en-US" dirty="0"/>
              <a:t>The Cardiovascular System</a:t>
            </a:r>
          </a:p>
          <a:p>
            <a:r>
              <a:rPr lang="en-US" dirty="0"/>
              <a:t>The Respiratory System</a:t>
            </a:r>
          </a:p>
          <a:p>
            <a:r>
              <a:rPr lang="en-US" dirty="0"/>
              <a:t>The Digestive System</a:t>
            </a:r>
          </a:p>
          <a:p>
            <a:r>
              <a:rPr lang="en-US" dirty="0"/>
              <a:t>The Renal System</a:t>
            </a:r>
          </a:p>
          <a:p>
            <a:r>
              <a:rPr lang="en-US" dirty="0"/>
              <a:t>The Reproductive System</a:t>
            </a:r>
          </a:p>
          <a:p>
            <a:r>
              <a:rPr lang="en-US" dirty="0"/>
              <a:t>The Immune &amp; Lymphatic Systems</a:t>
            </a:r>
          </a:p>
          <a:p>
            <a:r>
              <a:rPr lang="en-US" dirty="0"/>
              <a:t>The Muscular &amp; Skeletal Systems</a:t>
            </a:r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86A23B90-D6E2-D980-7780-B6FC54FD8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E0FD4B5-4088-0CC7-E6CC-DEA779045EB0}"/>
              </a:ext>
            </a:extLst>
          </p:cNvPr>
          <p:cNvSpPr txBox="1">
            <a:spLocks/>
          </p:cNvSpPr>
          <p:nvPr/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A4F6043-7A67-491B-98BC-F933DED7226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309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92E14-0B69-D67E-B0DB-12DDEE66D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5D4178F-95DB-4E09-87B8-6FB82273B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15600" cy="2852737"/>
          </a:xfrm>
        </p:spPr>
        <p:txBody>
          <a:bodyPr/>
          <a:lstStyle/>
          <a:p>
            <a:r>
              <a:rPr lang="en-US" dirty="0"/>
              <a:t>The Endocrine System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97F1DB3-6397-DC2E-A49D-8D10AA1C2B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Communication system; produces hormones to stimulate changes in other organs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3083F1-54DF-DFD0-F9DD-51CFCD80A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-18288"/>
            <a:ext cx="685800" cy="685800"/>
          </a:xfrm>
        </p:spPr>
        <p:txBody>
          <a:bodyPr/>
          <a:lstStyle/>
          <a:p>
            <a:fld id="{3A4F6043-7A67-491B-98BC-F933DED7226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1672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97145EC-DC98-FB1C-5489-51758150F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Endocrine System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9B6D1E4-2A56-20C3-D546-3894CB7CC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66903" y="1825625"/>
            <a:ext cx="6869321" cy="4206382"/>
          </a:xfrm>
        </p:spPr>
        <p:txBody>
          <a:bodyPr/>
          <a:lstStyle/>
          <a:p>
            <a:r>
              <a:rPr lang="en-US" b="1" dirty="0"/>
              <a:t>Hypothalamus: </a:t>
            </a:r>
            <a:r>
              <a:rPr lang="en-US" dirty="0"/>
              <a:t>helps regulate endocrine system</a:t>
            </a:r>
            <a:endParaRPr lang="en-US" b="1" dirty="0"/>
          </a:p>
          <a:p>
            <a:r>
              <a:rPr lang="en-US" b="1" dirty="0"/>
              <a:t>Pituitary gland</a:t>
            </a:r>
            <a:r>
              <a:rPr lang="en-US" dirty="0"/>
              <a:t>: “master gland,” influences growth and metabolism</a:t>
            </a:r>
          </a:p>
          <a:p>
            <a:r>
              <a:rPr lang="en-US" b="1" dirty="0"/>
              <a:t>Thyroid</a:t>
            </a:r>
            <a:r>
              <a:rPr lang="en-US" dirty="0"/>
              <a:t>: regulates metabolism</a:t>
            </a:r>
          </a:p>
          <a:p>
            <a:r>
              <a:rPr lang="en-US" b="1" dirty="0"/>
              <a:t>Adrenal glands</a:t>
            </a:r>
            <a:r>
              <a:rPr lang="en-US" dirty="0"/>
              <a:t>: aids in stress response</a:t>
            </a:r>
          </a:p>
          <a:p>
            <a:r>
              <a:rPr lang="en-US" b="1" dirty="0"/>
              <a:t>Ovaries/ testes</a:t>
            </a:r>
            <a:r>
              <a:rPr lang="en-US" dirty="0"/>
              <a:t>: influences blood flow, growth, and sex drive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A3F113-B331-27BA-E47D-26969FC45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9" name="Picture Placeholder 2" descr="The different parts of the endocrine system of a male human body and a female human body are depicted.">
            <a:extLst>
              <a:ext uri="{FF2B5EF4-FFF2-40B4-BE49-F238E27FC236}">
                <a16:creationId xmlns:a16="http://schemas.microsoft.com/office/drawing/2014/main" id="{2D613E68-AF5E-E4F0-BBBB-3C341E8E425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" t="1493" r="1686" b="-269"/>
          <a:stretch/>
        </p:blipFill>
        <p:spPr>
          <a:xfrm>
            <a:off x="420624" y="1690688"/>
            <a:ext cx="3314495" cy="4206875"/>
          </a:xfrm>
        </p:spPr>
      </p:pic>
    </p:spTree>
    <p:extLst>
      <p:ext uri="{BB962C8B-B14F-4D97-AF65-F5344CB8AC3E}">
        <p14:creationId xmlns:p14="http://schemas.microsoft.com/office/powerpoint/2010/main" val="403601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31F5-76B7-883C-7527-1610B49BA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13C1952-2612-F26D-5FF8-D123EC0DB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15600" cy="2852737"/>
          </a:xfrm>
        </p:spPr>
        <p:txBody>
          <a:bodyPr/>
          <a:lstStyle/>
          <a:p>
            <a:r>
              <a:rPr lang="en-US" dirty="0"/>
              <a:t>The Cardiovascular System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D680816-1D53-E962-CAAF-6E14DFB145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Delivers oxygenated, nutrient-rich blood to body, brings waste products back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1FDEC-4E36-A18A-2767-86A892857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-18288"/>
            <a:ext cx="685800" cy="685800"/>
          </a:xfrm>
        </p:spPr>
        <p:txBody>
          <a:bodyPr/>
          <a:lstStyle/>
          <a:p>
            <a:fld id="{3A4F6043-7A67-491B-98BC-F933DED7226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7911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8A4376A-0D43-6E9B-9B5D-0BC458AB3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Cardiovascular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AEE82-FAE7-E5F8-AE60-662BA91E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7" name="Picture Placeholder 2" descr="The anatomy of the human heart and the flow of blood through the heart are depicted.">
            <a:extLst>
              <a:ext uri="{FF2B5EF4-FFF2-40B4-BE49-F238E27FC236}">
                <a16:creationId xmlns:a16="http://schemas.microsoft.com/office/drawing/2014/main" id="{BE60996E-46A0-7B24-E8AA-68DD470C21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0" b="-390"/>
          <a:stretch/>
        </p:blipFill>
        <p:spPr>
          <a:xfrm>
            <a:off x="3360267" y="1825625"/>
            <a:ext cx="4636441" cy="420687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B16FD0-33D1-C783-C115-4CA208B51D40}"/>
              </a:ext>
            </a:extLst>
          </p:cNvPr>
          <p:cNvSpPr txBox="1"/>
          <p:nvPr/>
        </p:nvSpPr>
        <p:spPr>
          <a:xfrm>
            <a:off x="8617129" y="2451734"/>
            <a:ext cx="27902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Left side</a:t>
            </a:r>
            <a:r>
              <a:rPr lang="en-US" dirty="0"/>
              <a:t>: Receives oxygenated blood from lungs, then pumps it out through the aorta to disperse throughout the body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414A48-0A9D-64B5-8207-B7A5F6787DE4}"/>
              </a:ext>
            </a:extLst>
          </p:cNvPr>
          <p:cNvSpPr txBox="1"/>
          <p:nvPr/>
        </p:nvSpPr>
        <p:spPr>
          <a:xfrm>
            <a:off x="570039" y="2451734"/>
            <a:ext cx="27902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Right side</a:t>
            </a:r>
            <a:r>
              <a:rPr lang="en-US" dirty="0"/>
              <a:t>: Receives blood with waste products from the body, then pumps the blood to the lungs through the pulmonary artery to be oxygenated</a:t>
            </a:r>
          </a:p>
        </p:txBody>
      </p:sp>
    </p:spTree>
    <p:extLst>
      <p:ext uri="{BB962C8B-B14F-4D97-AF65-F5344CB8AC3E}">
        <p14:creationId xmlns:p14="http://schemas.microsoft.com/office/powerpoint/2010/main" val="33031562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F4F25A-C15D-16F5-4576-E74803E7F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A72DEE9-4257-0BF1-6330-6C8408F88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15600" cy="2852737"/>
          </a:xfrm>
        </p:spPr>
        <p:txBody>
          <a:bodyPr/>
          <a:lstStyle/>
          <a:p>
            <a:r>
              <a:rPr lang="en-US" dirty="0"/>
              <a:t>The Respiratory System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0B055C8-1F35-CA70-948A-64685A653A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Takes in oxygen; Excretes carbon dioxide; Regulate the composition of the blood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7F35EF-AD2C-DC48-6B3B-7889B78AE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-18288"/>
            <a:ext cx="685800" cy="685800"/>
          </a:xfrm>
        </p:spPr>
        <p:txBody>
          <a:bodyPr/>
          <a:lstStyle/>
          <a:p>
            <a:fld id="{3A4F6043-7A67-491B-98BC-F933DED7226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6224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6A87DE-E81D-46A2-7891-9C06422C7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ED6799D-4A30-4426-B1D1-73A16A53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8D53964-75DB-47FC-995E-A11B07A07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01D54AB-1B89-42B2-90D1-A01C9152C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429AA5B-1409-89A9-C44D-973EAF5FD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98" y="302859"/>
            <a:ext cx="5248437" cy="2582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The Respiratory System</a:t>
            </a:r>
            <a:endParaRPr lang="en-US" sz="4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C44AF-3A4F-59B0-88A6-CE96524B2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4F6043-7A67-491B-98BC-F933DED7226D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D80A5A-15E0-23E8-5D3F-F36F0B56E3DB}"/>
              </a:ext>
            </a:extLst>
          </p:cNvPr>
          <p:cNvSpPr txBox="1"/>
          <p:nvPr/>
        </p:nvSpPr>
        <p:spPr>
          <a:xfrm>
            <a:off x="422898" y="3354749"/>
            <a:ext cx="4548656" cy="2582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ts val="2800"/>
              </a:lnSpc>
              <a:spcAft>
                <a:spcPts val="600"/>
              </a:spcAft>
              <a:buClr>
                <a:schemeClr val="accent2"/>
              </a:buClr>
              <a:buFont typeface="Wingdings 2" panose="05020102010507070707" pitchFamily="18" charset="2"/>
              <a:buChar char=""/>
            </a:pPr>
            <a:r>
              <a:rPr lang="en-US" b="1">
                <a:solidFill>
                  <a:schemeClr val="tx2"/>
                </a:solidFill>
              </a:rPr>
              <a:t>Pathway of Air </a:t>
            </a:r>
            <a:r>
              <a:rPr lang="en-US">
                <a:solidFill>
                  <a:schemeClr val="tx2"/>
                </a:solidFill>
              </a:rPr>
              <a:t>: nose/ mouth &gt;</a:t>
            </a:r>
            <a:br>
              <a:rPr lang="en-US">
                <a:solidFill>
                  <a:schemeClr val="tx2"/>
                </a:solidFill>
              </a:rPr>
            </a:br>
            <a:r>
              <a:rPr lang="en-US">
                <a:solidFill>
                  <a:schemeClr val="tx2"/>
                </a:solidFill>
              </a:rPr>
              <a:t>pharynx &gt; larynx &gt; trachea &gt; primary bronchi (the start of the lungs) &gt; secondary bronchi &gt; bronchioles &gt; alveolar ducts &gt; alveoli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986B129-4161-4F17-B0F0-C5532551D3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2028" y="-14198"/>
            <a:ext cx="0" cy="6858000"/>
          </a:xfrm>
          <a:prstGeom prst="line">
            <a:avLst/>
          </a:prstGeom>
          <a:ln w="9525" cap="rnd">
            <a:solidFill>
              <a:srgbClr val="FBBF7E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Placeholder 2" descr="The different parts of the human respiratory system are depicted.">
            <a:extLst>
              <a:ext uri="{FF2B5EF4-FFF2-40B4-BE49-F238E27FC236}">
                <a16:creationId xmlns:a16="http://schemas.microsoft.com/office/drawing/2014/main" id="{75B4D2CC-7A3D-A520-114A-91E0A11F74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9" b="-807"/>
          <a:stretch/>
        </p:blipFill>
        <p:spPr>
          <a:xfrm>
            <a:off x="6064648" y="2483856"/>
            <a:ext cx="5431536" cy="3682733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455C73-3A5E-4FE8-8383-DD667D9A6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FBBF7E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79712DE8-94E0-4F45-81D9-37AF7A32F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496182" y="685799"/>
            <a:ext cx="694291" cy="5492009"/>
          </a:xfrm>
          <a:prstGeom prst="rect">
            <a:avLst/>
          </a:prstGeom>
          <a:solidFill>
            <a:srgbClr val="FBBF7E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2963155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77ABBA-89B4-9A58-D012-6483DA98E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551C3B6-A0D6-43F6-9F68-13666CDA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ADC2316-FA71-4441-8DB3-CBDFF5A2F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76F0355-CC47-41EE-BB96-C16F2B5AF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2759A47-6B4E-4782-9AC5-439D7B31C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F2B3EAB-3265-8F53-DCDF-DF0AA80B8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1765" y="576263"/>
            <a:ext cx="5499746" cy="29676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The Digestive System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92C523F-F4B8-9A82-D041-14D36E083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1765" y="3764975"/>
            <a:ext cx="5499746" cy="219268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ts val="3200"/>
              </a:lnSpc>
            </a:pPr>
            <a:r>
              <a:rPr lang="en-US" sz="2400">
                <a:solidFill>
                  <a:schemeClr val="tx2"/>
                </a:solidFill>
              </a:rPr>
              <a:t>Processes food and eliminates waste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4CC95-6433-B45C-88A2-FB6E86B94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4F6043-7A67-491B-98BC-F933DED7226D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11C2B77-5F63-4462-9860-A6F4D5EAC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38F11FD-73B0-48DF-9CC3-2A1537413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DF5C8A94-E698-4356-9F20-5773888F1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5" y="685800"/>
            <a:ext cx="687324" cy="5486400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8" name="Graphic 17" descr="Stomach">
            <a:extLst>
              <a:ext uri="{FF2B5EF4-FFF2-40B4-BE49-F238E27FC236}">
                <a16:creationId xmlns:a16="http://schemas.microsoft.com/office/drawing/2014/main" id="{1949581F-2992-7B04-A505-0C6D15C67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8850" y="1837726"/>
            <a:ext cx="4334474" cy="433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8870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DCF5F0E-5714-B25B-5A74-F9AB6C1A7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Digestive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C2534B-4A4C-02D4-1FCD-47BC12938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17410" name="Picture 2" descr="Pathway of Food Diagram">
            <a:extLst>
              <a:ext uri="{FF2B5EF4-FFF2-40B4-BE49-F238E27FC236}">
                <a16:creationId xmlns:a16="http://schemas.microsoft.com/office/drawing/2014/main" id="{6ADC4401-D292-07A3-C126-92BD20B85A7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684" y="289821"/>
            <a:ext cx="4350745" cy="5742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Placeholder 2" descr="The different parts of the human digestive system are depicted.">
            <a:extLst>
              <a:ext uri="{FF2B5EF4-FFF2-40B4-BE49-F238E27FC236}">
                <a16:creationId xmlns:a16="http://schemas.microsoft.com/office/drawing/2014/main" id="{5C8E9C5D-288E-B122-E541-F6F5BDE3025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2" b="1022"/>
          <a:stretch/>
        </p:blipFill>
        <p:spPr>
          <a:xfrm>
            <a:off x="1261749" y="1825625"/>
            <a:ext cx="3499477" cy="4206875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2399E1-7233-F9BE-E286-370BF78A79AC}"/>
              </a:ext>
            </a:extLst>
          </p:cNvPr>
          <p:cNvSpPr txBox="1"/>
          <p:nvPr/>
        </p:nvSpPr>
        <p:spPr>
          <a:xfrm>
            <a:off x="9779725" y="2299063"/>
            <a:ext cx="1593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Small Intestine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9FC27E-23B2-2009-2D68-FCD9D92BD5A8}"/>
              </a:ext>
            </a:extLst>
          </p:cNvPr>
          <p:cNvSpPr txBox="1"/>
          <p:nvPr/>
        </p:nvSpPr>
        <p:spPr>
          <a:xfrm>
            <a:off x="9779724" y="4053409"/>
            <a:ext cx="1593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Large Intestine</a:t>
            </a:r>
          </a:p>
        </p:txBody>
      </p:sp>
    </p:spTree>
    <p:extLst>
      <p:ext uri="{BB962C8B-B14F-4D97-AF65-F5344CB8AC3E}">
        <p14:creationId xmlns:p14="http://schemas.microsoft.com/office/powerpoint/2010/main" val="881606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0D4192-FBA5-E637-D4AB-142BC2787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551C3B6-A0D6-43F6-9F68-13666CDA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Background Gray Rectangle">
            <a:extLst>
              <a:ext uri="{FF2B5EF4-FFF2-40B4-BE49-F238E27FC236}">
                <a16:creationId xmlns:a16="http://schemas.microsoft.com/office/drawing/2014/main" id="{C2E786E4-A5E8-4249-B185-D4A082278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14198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0756A0-7714-494C-B70D-3EA1A23079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FB8294-5DA8-4320-95C0-2E49564FD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5800"/>
            <a:ext cx="12190476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AA02F069-D811-299D-0410-F264E04FB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039" y="691429"/>
            <a:ext cx="9213920" cy="27375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/>
              <a:t>The Renal System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A1EBF82-F5BB-1AAB-720C-25A863BDF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9039" y="3620467"/>
            <a:ext cx="9213911" cy="2222280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ts val="3200"/>
              </a:lnSpc>
            </a:pPr>
            <a:r>
              <a:rPr lang="en-US" sz="2400">
                <a:solidFill>
                  <a:schemeClr val="tx2"/>
                </a:solidFill>
              </a:rPr>
              <a:t>Filters toxins from the blood and releases them in urine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71480-06BE-49D6-A9F2-202A6ECE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4F6043-7A67-491B-98BC-F933DED7226D}" type="slidenum">
              <a:rPr lang="en-US" smtClean="0"/>
              <a:pPr>
                <a:spcAft>
                  <a:spcPts val="600"/>
                </a:spcAft>
              </a:pPr>
              <a:t>28</a:t>
            </a:fld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6ED57D7-3283-4111-8331-20D63B7CB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59" y="68019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AF369D5-F994-4512-9823-1596D8F3A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0942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01D5CF-01EA-794F-C862-659D4270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Renal System</a:t>
            </a:r>
          </a:p>
        </p:txBody>
      </p:sp>
      <p:pic>
        <p:nvPicPr>
          <p:cNvPr id="7" name="Picture Placeholder 2" descr="The anatomy of the renal system of the human body is depicted.">
            <a:extLst>
              <a:ext uri="{FF2B5EF4-FFF2-40B4-BE49-F238E27FC236}">
                <a16:creationId xmlns:a16="http://schemas.microsoft.com/office/drawing/2014/main" id="{4E677D38-C62A-4F39-1E88-D2D8B957C57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88830" y="1825625"/>
            <a:ext cx="4845316" cy="4206875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1271C0C-B900-7E7B-0470-C21BC9F6E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/>
              <a:t>Kidney</a:t>
            </a:r>
            <a:r>
              <a:rPr lang="en-US" dirty="0"/>
              <a:t>: filters blood for waste products/excess fluids/ surplus electrolytes</a:t>
            </a:r>
          </a:p>
          <a:p>
            <a:r>
              <a:rPr lang="en-US" b="1" dirty="0"/>
              <a:t>Ureter</a:t>
            </a:r>
            <a:r>
              <a:rPr lang="en-US" dirty="0"/>
              <a:t>: smooth muscle that contracts to move urine to bladder</a:t>
            </a:r>
          </a:p>
          <a:p>
            <a:r>
              <a:rPr lang="en-US" b="1" dirty="0"/>
              <a:t>Bladder</a:t>
            </a:r>
            <a:r>
              <a:rPr lang="en-US" dirty="0"/>
              <a:t>: stores urine</a:t>
            </a:r>
          </a:p>
          <a:p>
            <a:r>
              <a:rPr lang="en-US" b="1" dirty="0"/>
              <a:t>Urethra</a:t>
            </a:r>
            <a:r>
              <a:rPr lang="en-US" dirty="0"/>
              <a:t>: removes urine from the body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661242-C4CD-22FA-B957-7039B85CE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752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C549326-5B8B-28E9-3D48-F628AE24F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15600" cy="2852737"/>
          </a:xfrm>
        </p:spPr>
        <p:txBody>
          <a:bodyPr/>
          <a:lstStyle/>
          <a:p>
            <a:r>
              <a:rPr lang="en-US" dirty="0"/>
              <a:t>The Nervous System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9757AA9-82DA-BEA7-6D03-A98182C8E2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Control center of the body; receives, processes, and responds to all stimuli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BB2E08-2BFC-590C-B51C-1C1484C2F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-18288"/>
            <a:ext cx="685800" cy="685800"/>
          </a:xfrm>
        </p:spPr>
        <p:txBody>
          <a:bodyPr/>
          <a:lstStyle/>
          <a:p>
            <a:fld id="{3A4F6043-7A67-491B-98BC-F933DED7226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43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80563D-6FCD-F219-BF38-4A40DA9B8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551C3B6-A0D6-43F6-9F68-13666CDA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Background Gray Rectangle">
            <a:extLst>
              <a:ext uri="{FF2B5EF4-FFF2-40B4-BE49-F238E27FC236}">
                <a16:creationId xmlns:a16="http://schemas.microsoft.com/office/drawing/2014/main" id="{12A9E3A1-F2D3-41F9-B1F2-CE7935D02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14198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3C34FCD-DDEE-4B3C-AF37-71EBE7CEE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26B69C6-4A24-4A43-A3D3-E98C6B90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5E36EA0-907A-2C8F-C3CA-A9BF7B2C7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197" y="682800"/>
            <a:ext cx="5102321" cy="513535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/>
              <a:t>The Reproductive System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CF59B3D-2CAB-4C20-D625-6D1EBF9CF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5045" y="680191"/>
            <a:ext cx="4942617" cy="5135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ts val="3200"/>
              </a:lnSpc>
            </a:pPr>
            <a:r>
              <a:rPr lang="en-US" sz="2400">
                <a:solidFill>
                  <a:schemeClr val="tx2"/>
                </a:solidFill>
              </a:rPr>
              <a:t>Enables production of offspring; impacts growth and developmental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8B728D-CF63-342C-D1F8-9E2990AE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4F6043-7A67-491B-98BC-F933DED7226D}" type="slidenum">
              <a:rPr lang="en-US" smtClean="0"/>
              <a:pPr>
                <a:spcAft>
                  <a:spcPts val="600"/>
                </a:spcAft>
              </a:pPr>
              <a:t>30</a:t>
            </a:fld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D02F645-0AE3-4B4C-81BC-EC481516A6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1DC4401-7FC1-4A39-AC04-DAF7C0D70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63038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C89BAA-4722-C39A-92E5-82A639831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551C3B6-A0D6-43F6-9F68-13666CDA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B3B2C43-5E36-4768-8319-6752D24B4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44326E-7BB3-4929-BE33-05CA64DBB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1CF4E0-AA2D-43CA-A528-C52FB1582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A131424-3C37-31E1-1D3A-CDD6C4CAB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9319" y="576263"/>
            <a:ext cx="5054196" cy="29676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The Immune &amp; Lymphatic Systems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07A4F40-A5E7-9F57-081F-F56315554D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89319" y="3764975"/>
            <a:ext cx="5054196" cy="219268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ts val="3200"/>
              </a:lnSpc>
            </a:pPr>
            <a:r>
              <a:rPr lang="en-US">
                <a:solidFill>
                  <a:schemeClr val="tx2"/>
                </a:solidFill>
              </a:rPr>
              <a:t>Rids the body of toxins and fights infections</a:t>
            </a:r>
          </a:p>
        </p:txBody>
      </p:sp>
      <p:pic>
        <p:nvPicPr>
          <p:cNvPr id="16" name="Picture 15" descr="Viruses suspended on mid-air">
            <a:extLst>
              <a:ext uri="{FF2B5EF4-FFF2-40B4-BE49-F238E27FC236}">
                <a16:creationId xmlns:a16="http://schemas.microsoft.com/office/drawing/2014/main" id="{EAA939F3-03A7-1A43-31F5-78034B0CDC7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643" r="19357"/>
          <a:stretch>
            <a:fillRect/>
          </a:stretch>
        </p:blipFill>
        <p:spPr>
          <a:xfrm>
            <a:off x="-6472" y="10"/>
            <a:ext cx="5486394" cy="68579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B083774-A903-4B1B-BC6A-94C1F048E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479921" y="0"/>
            <a:ext cx="287517" cy="6857992"/>
          </a:xfrm>
          <a:prstGeom prst="rect">
            <a:avLst/>
          </a:prstGeom>
          <a:solidFill>
            <a:srgbClr val="FCC99A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6BDCA0-6220-7256-D31D-CD3745A83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A4F6043-7A67-491B-98BC-F933DED7226D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31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D5FB189-1F48-4A47-B036-6AF7E11A8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504676" y="-14198"/>
            <a:ext cx="0" cy="6858000"/>
          </a:xfrm>
          <a:prstGeom prst="line">
            <a:avLst/>
          </a:prstGeom>
          <a:ln w="9525" cap="rnd">
            <a:solidFill>
              <a:srgbClr val="FCC99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5B335DD-3163-4EC5-8B6B-2AB53E64D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FCC99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13873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3442910-FDC2-65BF-5993-BF9EF6638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Immune System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22065DE-E95A-ED76-F6DB-1EDF14DBE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26971" y="1825625"/>
            <a:ext cx="7409253" cy="420638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Thymus</a:t>
            </a:r>
            <a:r>
              <a:rPr lang="en-US" dirty="0"/>
              <a:t>: produce and train T-cells (type of lymphocytes)</a:t>
            </a:r>
          </a:p>
          <a:p>
            <a:r>
              <a:rPr lang="en-US" b="1" dirty="0"/>
              <a:t>Spleen</a:t>
            </a:r>
            <a:r>
              <a:rPr lang="en-US" dirty="0"/>
              <a:t>: filters blood for damaged red blood cells and platelets</a:t>
            </a:r>
          </a:p>
          <a:p>
            <a:r>
              <a:rPr lang="en-US" b="1" dirty="0"/>
              <a:t>Lymph nodes</a:t>
            </a:r>
            <a:r>
              <a:rPr lang="en-US" dirty="0"/>
              <a:t>: filter lymphatic fluid in blood</a:t>
            </a:r>
          </a:p>
          <a:p>
            <a:r>
              <a:rPr lang="en-US" b="1" dirty="0"/>
              <a:t>Bone marrow</a:t>
            </a:r>
            <a:r>
              <a:rPr lang="en-US" dirty="0"/>
              <a:t>: creates blood cells</a:t>
            </a:r>
          </a:p>
          <a:p>
            <a:r>
              <a:rPr lang="en-US" b="1" dirty="0"/>
              <a:t>White blood cells</a:t>
            </a:r>
            <a:r>
              <a:rPr lang="en-US" dirty="0"/>
              <a:t>:</a:t>
            </a:r>
          </a:p>
          <a:p>
            <a:pPr lvl="1"/>
            <a:r>
              <a:rPr lang="en-US" b="1" dirty="0"/>
              <a:t>Phagocytes</a:t>
            </a:r>
            <a:r>
              <a:rPr lang="en-US" dirty="0"/>
              <a:t>: eat microbes (infection)</a:t>
            </a:r>
          </a:p>
          <a:p>
            <a:pPr lvl="1"/>
            <a:r>
              <a:rPr lang="en-US" b="1" dirty="0"/>
              <a:t>Lymphocytes</a:t>
            </a:r>
            <a:r>
              <a:rPr lang="en-US" dirty="0"/>
              <a:t>: produce antibodies (target recognition) and cytokines (messenger chemicals)</a:t>
            </a:r>
          </a:p>
          <a:p>
            <a:pPr lvl="1"/>
            <a:r>
              <a:rPr lang="en-US" b="1" dirty="0"/>
              <a:t>Auxiliary cells</a:t>
            </a:r>
            <a:r>
              <a:rPr lang="en-US" dirty="0"/>
              <a:t>: mast cells (alerting), basophils (allergen response), and platelets (blood clotting)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7761C2-501E-4E4F-CD8D-0390C1D5C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20482" name="Picture 2" descr="Illustration showing different parts of your immune system and where they're located in your body.">
            <a:extLst>
              <a:ext uri="{FF2B5EF4-FFF2-40B4-BE49-F238E27FC236}">
                <a16:creationId xmlns:a16="http://schemas.microsoft.com/office/drawing/2014/main" id="{5FBE6657-8718-7A2B-245A-A656C824942C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23" y="1471749"/>
            <a:ext cx="2886551" cy="4560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12287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8796E-48C8-82C4-1C26-AF4909177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Immune Response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AF7BEBA-FFE7-61FC-15D9-567B382CFE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8642418"/>
              </p:ext>
            </p:extLst>
          </p:nvPr>
        </p:nvGraphicFramePr>
        <p:xfrm>
          <a:off x="420688" y="1825625"/>
          <a:ext cx="10515600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E0F744-FB50-73AB-B641-4F52A99A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4160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DB000-DF9E-5C69-8240-EECF38465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B6BEB5E-3094-9FB2-B5C0-782F861DD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15600" cy="2852737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The Skeletal System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F6462B5-9867-B1EB-8A0A-F6C9F0DD71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 structure and protection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DEE554-C2CF-921D-04FF-3DEAE8196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-18288"/>
            <a:ext cx="685800" cy="685800"/>
          </a:xfrm>
        </p:spPr>
        <p:txBody>
          <a:bodyPr/>
          <a:lstStyle/>
          <a:p>
            <a:fld id="{3A4F6043-7A67-491B-98BC-F933DED7226D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3" name="Graphic 2" descr="a picture of the bones in the skeletal system">
            <a:extLst>
              <a:ext uri="{FF2B5EF4-FFF2-40B4-BE49-F238E27FC236}">
                <a16:creationId xmlns:a16="http://schemas.microsoft.com/office/drawing/2014/main" id="{F02FE07D-029D-DEE5-338F-E2C831A41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740168" y="169369"/>
            <a:ext cx="3196056" cy="6172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8230A9-62A0-A378-1B01-4982B69F8AB6}"/>
              </a:ext>
            </a:extLst>
          </p:cNvPr>
          <p:cNvSpPr txBox="1"/>
          <p:nvPr/>
        </p:nvSpPr>
        <p:spPr>
          <a:xfrm>
            <a:off x="7834531" y="6364651"/>
            <a:ext cx="31016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courses.lumenlearning.com/boundless-biology/chapter/types-of-skeletal-systems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9422172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48E7C-0F92-3F5E-589F-2DC8DD2D1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36F4CAB-8E7A-8ED7-E519-F3A2E55AE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15600" cy="2852737"/>
          </a:xfrm>
        </p:spPr>
        <p:txBody>
          <a:bodyPr/>
          <a:lstStyle/>
          <a:p>
            <a:r>
              <a:rPr lang="en-US" dirty="0"/>
              <a:t>The Muscular System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C47B4A1-FF5B-5E88-86EF-EEA9606B56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Facilitates movement (on small and large scales)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8FEF5-592D-9B7B-AAF0-16EABFD74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-18288"/>
            <a:ext cx="685800" cy="685800"/>
          </a:xfrm>
        </p:spPr>
        <p:txBody>
          <a:bodyPr/>
          <a:lstStyle/>
          <a:p>
            <a:fld id="{3A4F6043-7A67-491B-98BC-F933DED7226D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11" name="Picture 10" descr="A full shot of a human body muscles, depicted from the back">
            <a:extLst>
              <a:ext uri="{FF2B5EF4-FFF2-40B4-BE49-F238E27FC236}">
                <a16:creationId xmlns:a16="http://schemas.microsoft.com/office/drawing/2014/main" id="{B9426D25-D248-EEDE-B43C-CD20FCFD69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762002" y="1081941"/>
            <a:ext cx="4520170" cy="52035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E25D01F-A1F1-7065-0B68-033D25667FAD}"/>
              </a:ext>
            </a:extLst>
          </p:cNvPr>
          <p:cNvSpPr txBox="1"/>
          <p:nvPr/>
        </p:nvSpPr>
        <p:spPr>
          <a:xfrm>
            <a:off x="8161360" y="5653941"/>
            <a:ext cx="31208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opentextbc.ca/clinicalskills/chapter/2-5-focussed-respiratory-assessment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/3.0/"/>
              </a:rPr>
              <a:t>CC BY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7343155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DB60B3-5C72-0BF0-2214-1EDF696F0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time on PSY 440…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CC80FD3-1002-27F1-9A53-B812E1F9CF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Next Class: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DE661C5-7DB9-7445-1D52-D1334BF561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Complete today’s journal prompt</a:t>
            </a:r>
          </a:p>
          <a:p>
            <a:pPr lvl="1"/>
            <a:r>
              <a:rPr lang="en-US" dirty="0"/>
              <a:t>Due Monday at 11:59pm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1C67F9-0306-21A3-D08E-D74ED338AF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In Our Next Class: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565046A-8F72-1A8E-4A38-C84067A8AF6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Class activity! </a:t>
            </a:r>
          </a:p>
          <a:p>
            <a:r>
              <a:rPr lang="en-US" dirty="0"/>
              <a:t>How do the systems work together and impact our body?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C7C62-A2E1-D0E6-6AA0-E0225DAC1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25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11206-88ED-3F4E-6927-EF976E6DC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Nervous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2FC7F1-BE76-2E45-E253-FC01DF0F1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Placeholder 2" descr="The components of the nervous system of the human body are depicted using a flowchart.">
            <a:extLst>
              <a:ext uri="{FF2B5EF4-FFF2-40B4-BE49-F238E27FC236}">
                <a16:creationId xmlns:a16="http://schemas.microsoft.com/office/drawing/2014/main" id="{9A447F44-12AE-A010-462D-1944BF9178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18" b="-810"/>
          <a:stretch/>
        </p:blipFill>
        <p:spPr>
          <a:xfrm>
            <a:off x="1326241" y="1825625"/>
            <a:ext cx="8704493" cy="4206875"/>
          </a:xfrm>
        </p:spPr>
      </p:pic>
    </p:spTree>
    <p:extLst>
      <p:ext uri="{BB962C8B-B14F-4D97-AF65-F5344CB8AC3E}">
        <p14:creationId xmlns:p14="http://schemas.microsoft.com/office/powerpoint/2010/main" val="2190878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2DCCD-9EF6-4D55-D85C-FDF59B4E7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Neuron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BD4C0-D1AA-184E-0732-9CC60D8D2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26" name="Picture 2" descr="picture of a neuron, with an arrow pointing to the nucleus">
            <a:extLst>
              <a:ext uri="{FF2B5EF4-FFF2-40B4-BE49-F238E27FC236}">
                <a16:creationId xmlns:a16="http://schemas.microsoft.com/office/drawing/2014/main" id="{13500611-BB27-CE92-C7FA-2F9D649E076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174" y="1825625"/>
            <a:ext cx="7814628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7C5D0B3-1127-0BCC-E4BE-CF316130CB18}"/>
              </a:ext>
            </a:extLst>
          </p:cNvPr>
          <p:cNvSpPr/>
          <p:nvPr/>
        </p:nvSpPr>
        <p:spPr>
          <a:xfrm>
            <a:off x="2499360" y="1593669"/>
            <a:ext cx="1393371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1631F7-48E8-E955-077B-5736CAA54D0A}"/>
              </a:ext>
            </a:extLst>
          </p:cNvPr>
          <p:cNvSpPr/>
          <p:nvPr/>
        </p:nvSpPr>
        <p:spPr>
          <a:xfrm>
            <a:off x="4454435" y="2878183"/>
            <a:ext cx="1393371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2F9005-0251-2FED-3245-110B1B9CAD9F}"/>
              </a:ext>
            </a:extLst>
          </p:cNvPr>
          <p:cNvSpPr/>
          <p:nvPr/>
        </p:nvSpPr>
        <p:spPr>
          <a:xfrm>
            <a:off x="5847806" y="2465320"/>
            <a:ext cx="1393371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833AC0-E96F-A7A8-E063-DA604DE031E4}"/>
              </a:ext>
            </a:extLst>
          </p:cNvPr>
          <p:cNvSpPr/>
          <p:nvPr/>
        </p:nvSpPr>
        <p:spPr>
          <a:xfrm>
            <a:off x="7493725" y="1528354"/>
            <a:ext cx="2198915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77649C-9D3D-5AFD-7B9F-E249AC26F086}"/>
              </a:ext>
            </a:extLst>
          </p:cNvPr>
          <p:cNvSpPr/>
          <p:nvPr/>
        </p:nvSpPr>
        <p:spPr>
          <a:xfrm>
            <a:off x="7789818" y="4916783"/>
            <a:ext cx="1902822" cy="4128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516F6C-F2B4-680A-259B-ECDF061C2F56}"/>
              </a:ext>
            </a:extLst>
          </p:cNvPr>
          <p:cNvSpPr/>
          <p:nvPr/>
        </p:nvSpPr>
        <p:spPr>
          <a:xfrm>
            <a:off x="5603966" y="5341711"/>
            <a:ext cx="2338251" cy="6907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44C90A-9CCA-AB50-058C-5707160B23E1}"/>
              </a:ext>
            </a:extLst>
          </p:cNvPr>
          <p:cNvSpPr/>
          <p:nvPr/>
        </p:nvSpPr>
        <p:spPr>
          <a:xfrm>
            <a:off x="4480052" y="5000343"/>
            <a:ext cx="875720" cy="4860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D7877B-8D88-EAEA-D150-7A989D67A47E}"/>
              </a:ext>
            </a:extLst>
          </p:cNvPr>
          <p:cNvSpPr/>
          <p:nvPr/>
        </p:nvSpPr>
        <p:spPr>
          <a:xfrm>
            <a:off x="3198382" y="1970110"/>
            <a:ext cx="45719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28D7F9-D548-B197-ADED-EE2781467ECE}"/>
              </a:ext>
            </a:extLst>
          </p:cNvPr>
          <p:cNvSpPr/>
          <p:nvPr/>
        </p:nvSpPr>
        <p:spPr>
          <a:xfrm rot="2287212">
            <a:off x="4235590" y="3147546"/>
            <a:ext cx="128051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02023A-1A5E-975B-1E9E-1B59B939AD68}"/>
              </a:ext>
            </a:extLst>
          </p:cNvPr>
          <p:cNvSpPr/>
          <p:nvPr/>
        </p:nvSpPr>
        <p:spPr>
          <a:xfrm rot="20716212">
            <a:off x="6712668" y="3090011"/>
            <a:ext cx="230776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10F319-AE7A-F541-101A-07CD2C09794D}"/>
              </a:ext>
            </a:extLst>
          </p:cNvPr>
          <p:cNvSpPr/>
          <p:nvPr/>
        </p:nvSpPr>
        <p:spPr>
          <a:xfrm>
            <a:off x="8575764" y="2443772"/>
            <a:ext cx="137160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19FBFD-B8BE-0198-BAF1-607270E8F98F}"/>
              </a:ext>
            </a:extLst>
          </p:cNvPr>
          <p:cNvSpPr/>
          <p:nvPr/>
        </p:nvSpPr>
        <p:spPr>
          <a:xfrm rot="19606105">
            <a:off x="4484669" y="4401555"/>
            <a:ext cx="139771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B4480B-828D-539F-81ED-C515F021AE70}"/>
              </a:ext>
            </a:extLst>
          </p:cNvPr>
          <p:cNvSpPr/>
          <p:nvPr/>
        </p:nvSpPr>
        <p:spPr>
          <a:xfrm>
            <a:off x="6154942" y="4870395"/>
            <a:ext cx="184772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F1E4404-6467-F413-4D31-42B403DF9AE1}"/>
              </a:ext>
            </a:extLst>
          </p:cNvPr>
          <p:cNvSpPr/>
          <p:nvPr/>
        </p:nvSpPr>
        <p:spPr>
          <a:xfrm rot="17974438">
            <a:off x="7351127" y="4298101"/>
            <a:ext cx="143565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09303E-6B80-8090-80DE-865FD6D5F446}"/>
              </a:ext>
            </a:extLst>
          </p:cNvPr>
          <p:cNvSpPr txBox="1"/>
          <p:nvPr/>
        </p:nvSpPr>
        <p:spPr>
          <a:xfrm>
            <a:off x="8712924" y="905691"/>
            <a:ext cx="2790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Contain genetic information; drive activity</a:t>
            </a:r>
          </a:p>
        </p:txBody>
      </p:sp>
    </p:spTree>
    <p:extLst>
      <p:ext uri="{BB962C8B-B14F-4D97-AF65-F5344CB8AC3E}">
        <p14:creationId xmlns:p14="http://schemas.microsoft.com/office/powerpoint/2010/main" val="2734140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9A663-25CE-8BA5-E7BE-3A23A9E75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884A7-FE43-75DF-082B-353072CE3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Neuron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8B89C3-3E95-45AD-BE70-A1A72081F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26" name="Picture 2" descr="picture of a neuron, with an arrow pointing to the dendrites">
            <a:extLst>
              <a:ext uri="{FF2B5EF4-FFF2-40B4-BE49-F238E27FC236}">
                <a16:creationId xmlns:a16="http://schemas.microsoft.com/office/drawing/2014/main" id="{D06ADEFC-7B72-6688-AD12-6209B7062C4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174" y="1825625"/>
            <a:ext cx="7814628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FDC4C05-03A1-A482-2982-0AFA98E7603D}"/>
              </a:ext>
            </a:extLst>
          </p:cNvPr>
          <p:cNvSpPr/>
          <p:nvPr/>
        </p:nvSpPr>
        <p:spPr>
          <a:xfrm>
            <a:off x="1597514" y="5619637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3D9232-F426-069D-C3AD-D8F1DEB93EB5}"/>
              </a:ext>
            </a:extLst>
          </p:cNvPr>
          <p:cNvSpPr/>
          <p:nvPr/>
        </p:nvSpPr>
        <p:spPr>
          <a:xfrm>
            <a:off x="4454435" y="2878183"/>
            <a:ext cx="1393371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282609-F527-B209-F57C-BADB4D6F9DD1}"/>
              </a:ext>
            </a:extLst>
          </p:cNvPr>
          <p:cNvSpPr/>
          <p:nvPr/>
        </p:nvSpPr>
        <p:spPr>
          <a:xfrm>
            <a:off x="5847806" y="2465320"/>
            <a:ext cx="1393371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07DD4B-7191-E3BD-7A9A-296664103AEE}"/>
              </a:ext>
            </a:extLst>
          </p:cNvPr>
          <p:cNvSpPr/>
          <p:nvPr/>
        </p:nvSpPr>
        <p:spPr>
          <a:xfrm>
            <a:off x="7493725" y="1528354"/>
            <a:ext cx="2198915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21ACE6-2150-D50E-B60B-00FEE468DEF9}"/>
              </a:ext>
            </a:extLst>
          </p:cNvPr>
          <p:cNvSpPr/>
          <p:nvPr/>
        </p:nvSpPr>
        <p:spPr>
          <a:xfrm>
            <a:off x="7789818" y="4916783"/>
            <a:ext cx="1902822" cy="4128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315F8E-9E65-C6E0-9C5F-209045C22867}"/>
              </a:ext>
            </a:extLst>
          </p:cNvPr>
          <p:cNvSpPr/>
          <p:nvPr/>
        </p:nvSpPr>
        <p:spPr>
          <a:xfrm>
            <a:off x="5603966" y="5341711"/>
            <a:ext cx="2338251" cy="6907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A8CB40-D98E-C46E-1010-7E4D368D7E51}"/>
              </a:ext>
            </a:extLst>
          </p:cNvPr>
          <p:cNvSpPr/>
          <p:nvPr/>
        </p:nvSpPr>
        <p:spPr>
          <a:xfrm>
            <a:off x="4480052" y="5000343"/>
            <a:ext cx="875720" cy="4860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F2D9F0-C7AE-E264-5C01-FAE2A1BF7AB8}"/>
              </a:ext>
            </a:extLst>
          </p:cNvPr>
          <p:cNvSpPr/>
          <p:nvPr/>
        </p:nvSpPr>
        <p:spPr>
          <a:xfrm rot="2400133">
            <a:off x="2789216" y="4820623"/>
            <a:ext cx="155470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327F3B-3305-1842-2072-1B5F0ABA498E}"/>
              </a:ext>
            </a:extLst>
          </p:cNvPr>
          <p:cNvSpPr/>
          <p:nvPr/>
        </p:nvSpPr>
        <p:spPr>
          <a:xfrm rot="2287212">
            <a:off x="4235590" y="3147546"/>
            <a:ext cx="128051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B48B8AE-3011-12FD-AECF-009304FFBC5E}"/>
              </a:ext>
            </a:extLst>
          </p:cNvPr>
          <p:cNvSpPr/>
          <p:nvPr/>
        </p:nvSpPr>
        <p:spPr>
          <a:xfrm rot="20716212">
            <a:off x="6712668" y="3090011"/>
            <a:ext cx="230776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B7CE76C-AF0D-061F-EBF2-18B47B21BB9E}"/>
              </a:ext>
            </a:extLst>
          </p:cNvPr>
          <p:cNvSpPr/>
          <p:nvPr/>
        </p:nvSpPr>
        <p:spPr>
          <a:xfrm>
            <a:off x="8575764" y="2443772"/>
            <a:ext cx="137160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C48485-FFEB-3C86-DC86-7256D463D434}"/>
              </a:ext>
            </a:extLst>
          </p:cNvPr>
          <p:cNvSpPr/>
          <p:nvPr/>
        </p:nvSpPr>
        <p:spPr>
          <a:xfrm rot="19606105">
            <a:off x="4484669" y="4401555"/>
            <a:ext cx="139771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6EA917-122F-99CB-9C6C-C587529D04AC}"/>
              </a:ext>
            </a:extLst>
          </p:cNvPr>
          <p:cNvSpPr/>
          <p:nvPr/>
        </p:nvSpPr>
        <p:spPr>
          <a:xfrm>
            <a:off x="6154942" y="4870395"/>
            <a:ext cx="184772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407616-E68D-1F7F-4321-76DF2FB09E87}"/>
              </a:ext>
            </a:extLst>
          </p:cNvPr>
          <p:cNvSpPr/>
          <p:nvPr/>
        </p:nvSpPr>
        <p:spPr>
          <a:xfrm rot="17974438">
            <a:off x="7351127" y="4298101"/>
            <a:ext cx="143565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2AB73C-44FD-65E0-7F5A-22EB410F50F7}"/>
              </a:ext>
            </a:extLst>
          </p:cNvPr>
          <p:cNvSpPr txBox="1"/>
          <p:nvPr/>
        </p:nvSpPr>
        <p:spPr>
          <a:xfrm>
            <a:off x="8712924" y="905691"/>
            <a:ext cx="2790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Receive and process signals (aka neurotransmitters)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7BCB9F2-4C68-BB2D-FF4C-44B58B004D2C}"/>
              </a:ext>
            </a:extLst>
          </p:cNvPr>
          <p:cNvSpPr/>
          <p:nvPr/>
        </p:nvSpPr>
        <p:spPr>
          <a:xfrm>
            <a:off x="2133600" y="2354080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DC2DC61-04EE-D961-BA08-C4A1002AC1B0}"/>
              </a:ext>
            </a:extLst>
          </p:cNvPr>
          <p:cNvSpPr/>
          <p:nvPr/>
        </p:nvSpPr>
        <p:spPr>
          <a:xfrm>
            <a:off x="3479074" y="2658880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90D6E25-B0C4-420E-51F5-EC34E8AA919C}"/>
              </a:ext>
            </a:extLst>
          </p:cNvPr>
          <p:cNvSpPr/>
          <p:nvPr/>
        </p:nvSpPr>
        <p:spPr>
          <a:xfrm>
            <a:off x="4236054" y="5403400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33EF1CF-911A-D050-247F-D4338081D25B}"/>
              </a:ext>
            </a:extLst>
          </p:cNvPr>
          <p:cNvSpPr/>
          <p:nvPr/>
        </p:nvSpPr>
        <p:spPr>
          <a:xfrm>
            <a:off x="2755392" y="2279248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CC0F1F-CAC8-7462-E4C8-E06068BFE3E1}"/>
              </a:ext>
            </a:extLst>
          </p:cNvPr>
          <p:cNvSpPr/>
          <p:nvPr/>
        </p:nvSpPr>
        <p:spPr>
          <a:xfrm>
            <a:off x="3853543" y="2658880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5304DB9-7A1D-E74F-86BD-79BD50DF319C}"/>
              </a:ext>
            </a:extLst>
          </p:cNvPr>
          <p:cNvSpPr/>
          <p:nvPr/>
        </p:nvSpPr>
        <p:spPr>
          <a:xfrm>
            <a:off x="2239770" y="3154665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359CC55-9279-632C-0AB2-C91B20B67CC2}"/>
              </a:ext>
            </a:extLst>
          </p:cNvPr>
          <p:cNvSpPr/>
          <p:nvPr/>
        </p:nvSpPr>
        <p:spPr>
          <a:xfrm>
            <a:off x="2202180" y="4125514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8BC756D-EB2F-C3FC-FF4E-3F44F7835126}"/>
              </a:ext>
            </a:extLst>
          </p:cNvPr>
          <p:cNvSpPr/>
          <p:nvPr/>
        </p:nvSpPr>
        <p:spPr>
          <a:xfrm>
            <a:off x="2737990" y="5366531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3508B5D-095C-9FF8-A2FA-D6A4947B4B49}"/>
              </a:ext>
            </a:extLst>
          </p:cNvPr>
          <p:cNvSpPr/>
          <p:nvPr/>
        </p:nvSpPr>
        <p:spPr>
          <a:xfrm>
            <a:off x="2168177" y="5011974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D8E43D6-C8CC-9186-EFB2-9D0377587CA5}"/>
              </a:ext>
            </a:extLst>
          </p:cNvPr>
          <p:cNvSpPr/>
          <p:nvPr/>
        </p:nvSpPr>
        <p:spPr>
          <a:xfrm>
            <a:off x="2286000" y="2506480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BA8C4DD-B410-D3BD-AD9F-68FD9A87F583}"/>
              </a:ext>
            </a:extLst>
          </p:cNvPr>
          <p:cNvSpPr/>
          <p:nvPr/>
        </p:nvSpPr>
        <p:spPr>
          <a:xfrm>
            <a:off x="3548256" y="5405974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C7FB7F8-028E-CF63-084F-AAB7A142E678}"/>
              </a:ext>
            </a:extLst>
          </p:cNvPr>
          <p:cNvSpPr/>
          <p:nvPr/>
        </p:nvSpPr>
        <p:spPr>
          <a:xfrm>
            <a:off x="4308457" y="5066040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900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C03C5-F812-A01B-D1D1-133D506C6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13541-916E-8AEF-4D01-9673AAF74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Neuron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9B87AF-0E72-B6D3-C38B-707207C53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26" name="Picture 2" descr="picture of a neuron, with an arrow pointing to the axon and axon terminal">
            <a:extLst>
              <a:ext uri="{FF2B5EF4-FFF2-40B4-BE49-F238E27FC236}">
                <a16:creationId xmlns:a16="http://schemas.microsoft.com/office/drawing/2014/main" id="{DE6856E1-D9EF-C0D7-A282-2005407A750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174" y="1825625"/>
            <a:ext cx="7814628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67D05BB-907C-6679-270F-BC9155C76ECE}"/>
              </a:ext>
            </a:extLst>
          </p:cNvPr>
          <p:cNvSpPr/>
          <p:nvPr/>
        </p:nvSpPr>
        <p:spPr>
          <a:xfrm>
            <a:off x="2499360" y="1593669"/>
            <a:ext cx="1393371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39AE64-A8F2-96D0-2D1E-48CA2D9B1DFE}"/>
              </a:ext>
            </a:extLst>
          </p:cNvPr>
          <p:cNvSpPr/>
          <p:nvPr/>
        </p:nvSpPr>
        <p:spPr>
          <a:xfrm>
            <a:off x="4454435" y="2878183"/>
            <a:ext cx="1393371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1980DF-6CAE-4F4A-B4E6-1168340D25A7}"/>
              </a:ext>
            </a:extLst>
          </p:cNvPr>
          <p:cNvSpPr/>
          <p:nvPr/>
        </p:nvSpPr>
        <p:spPr>
          <a:xfrm>
            <a:off x="5847806" y="2465320"/>
            <a:ext cx="1393371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88D55D-7135-60A8-242D-59113010217D}"/>
              </a:ext>
            </a:extLst>
          </p:cNvPr>
          <p:cNvSpPr/>
          <p:nvPr/>
        </p:nvSpPr>
        <p:spPr>
          <a:xfrm>
            <a:off x="7789818" y="4916783"/>
            <a:ext cx="1902822" cy="4128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8F411B-459F-B310-E499-4357C69FD1EA}"/>
              </a:ext>
            </a:extLst>
          </p:cNvPr>
          <p:cNvSpPr/>
          <p:nvPr/>
        </p:nvSpPr>
        <p:spPr>
          <a:xfrm>
            <a:off x="5603966" y="5341711"/>
            <a:ext cx="2338251" cy="6907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2A18A8-86D9-162C-FB8A-21C89585663A}"/>
              </a:ext>
            </a:extLst>
          </p:cNvPr>
          <p:cNvSpPr/>
          <p:nvPr/>
        </p:nvSpPr>
        <p:spPr>
          <a:xfrm>
            <a:off x="1725570" y="5649227"/>
            <a:ext cx="1178376" cy="4860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B34289-6598-C183-75BF-E03C540D1421}"/>
              </a:ext>
            </a:extLst>
          </p:cNvPr>
          <p:cNvSpPr/>
          <p:nvPr/>
        </p:nvSpPr>
        <p:spPr>
          <a:xfrm>
            <a:off x="3198382" y="1970110"/>
            <a:ext cx="45719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3A7DF4-BCBB-1F24-4674-45991C5D5F02}"/>
              </a:ext>
            </a:extLst>
          </p:cNvPr>
          <p:cNvSpPr/>
          <p:nvPr/>
        </p:nvSpPr>
        <p:spPr>
          <a:xfrm rot="2287212">
            <a:off x="4235590" y="3147546"/>
            <a:ext cx="128051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B8F4F30-2651-BC6C-5DA5-B2D5E826A4B1}"/>
              </a:ext>
            </a:extLst>
          </p:cNvPr>
          <p:cNvSpPr/>
          <p:nvPr/>
        </p:nvSpPr>
        <p:spPr>
          <a:xfrm rot="20716212">
            <a:off x="6712668" y="3090011"/>
            <a:ext cx="230776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109840-73D1-0157-81B8-E07B0576BC24}"/>
              </a:ext>
            </a:extLst>
          </p:cNvPr>
          <p:cNvSpPr/>
          <p:nvPr/>
        </p:nvSpPr>
        <p:spPr>
          <a:xfrm rot="1963944">
            <a:off x="2834061" y="4830089"/>
            <a:ext cx="139771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484B478-F42C-090E-B16E-7B56D76D26EE}"/>
              </a:ext>
            </a:extLst>
          </p:cNvPr>
          <p:cNvSpPr/>
          <p:nvPr/>
        </p:nvSpPr>
        <p:spPr>
          <a:xfrm>
            <a:off x="6154942" y="4870395"/>
            <a:ext cx="184772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F343EE-E3D0-3A7B-FD6C-C5C0EFA07A5A}"/>
              </a:ext>
            </a:extLst>
          </p:cNvPr>
          <p:cNvSpPr/>
          <p:nvPr/>
        </p:nvSpPr>
        <p:spPr>
          <a:xfrm rot="17974438">
            <a:off x="7351127" y="4298101"/>
            <a:ext cx="143565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C80FAE-99FE-C6C6-E06D-EE1F1DAB651A}"/>
              </a:ext>
            </a:extLst>
          </p:cNvPr>
          <p:cNvSpPr txBox="1"/>
          <p:nvPr/>
        </p:nvSpPr>
        <p:spPr>
          <a:xfrm>
            <a:off x="8712924" y="905691"/>
            <a:ext cx="2790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Axons pass signals, releasing neurotransmitters from axon terminals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58416C7-107C-3488-7F8B-253748E5550F}"/>
              </a:ext>
            </a:extLst>
          </p:cNvPr>
          <p:cNvCxnSpPr>
            <a:cxnSpLocks/>
          </p:cNvCxnSpPr>
          <p:nvPr/>
        </p:nvCxnSpPr>
        <p:spPr>
          <a:xfrm flipV="1">
            <a:off x="5151120" y="4406537"/>
            <a:ext cx="2407920" cy="885795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54472A13-7DF2-415E-2775-1A8EF51C0734}"/>
              </a:ext>
            </a:extLst>
          </p:cNvPr>
          <p:cNvSpPr/>
          <p:nvPr/>
        </p:nvSpPr>
        <p:spPr>
          <a:xfrm>
            <a:off x="8741229" y="3627400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1DE950-2970-2D2F-A440-CB7715AA2FA0}"/>
              </a:ext>
            </a:extLst>
          </p:cNvPr>
          <p:cNvSpPr/>
          <p:nvPr/>
        </p:nvSpPr>
        <p:spPr>
          <a:xfrm>
            <a:off x="8382931" y="3317760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CCED419-A76A-C8A3-EE42-FAAA30E391CB}"/>
              </a:ext>
            </a:extLst>
          </p:cNvPr>
          <p:cNvSpPr/>
          <p:nvPr/>
        </p:nvSpPr>
        <p:spPr>
          <a:xfrm>
            <a:off x="8830492" y="4234492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361529-2BBE-5A95-612F-869E4AA69592}"/>
              </a:ext>
            </a:extLst>
          </p:cNvPr>
          <p:cNvSpPr/>
          <p:nvPr/>
        </p:nvSpPr>
        <p:spPr>
          <a:xfrm>
            <a:off x="8382931" y="4309691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AF59D95-D7A6-3CDD-3EE1-11877A95ECC7}"/>
              </a:ext>
            </a:extLst>
          </p:cNvPr>
          <p:cNvSpPr/>
          <p:nvPr/>
        </p:nvSpPr>
        <p:spPr>
          <a:xfrm>
            <a:off x="9378011" y="4290112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1AC4F2C-734E-C6CC-115A-ADBE0855F97C}"/>
              </a:ext>
            </a:extLst>
          </p:cNvPr>
          <p:cNvSpPr/>
          <p:nvPr/>
        </p:nvSpPr>
        <p:spPr>
          <a:xfrm>
            <a:off x="9065623" y="3849880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C32A78F-BC23-9A65-D055-DD0D23865966}"/>
              </a:ext>
            </a:extLst>
          </p:cNvPr>
          <p:cNvSpPr/>
          <p:nvPr/>
        </p:nvSpPr>
        <p:spPr>
          <a:xfrm>
            <a:off x="8761912" y="3260870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D971CAA-D09D-BD68-0928-396D0948066B}"/>
              </a:ext>
            </a:extLst>
          </p:cNvPr>
          <p:cNvSpPr/>
          <p:nvPr/>
        </p:nvSpPr>
        <p:spPr>
          <a:xfrm>
            <a:off x="8512687" y="3738640"/>
            <a:ext cx="137160" cy="111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955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F5A40B-977C-45C0-8B08-8B22F683B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E1A6A-6EB4-C146-0C08-430835A11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Neuron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A65FD-9B28-5D1B-02D9-532D3D7D3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26" name="Picture 2" descr="picture of a neuron, with an arrow pointing to the myelin sheath">
            <a:extLst>
              <a:ext uri="{FF2B5EF4-FFF2-40B4-BE49-F238E27FC236}">
                <a16:creationId xmlns:a16="http://schemas.microsoft.com/office/drawing/2014/main" id="{24F808B9-737E-C555-054C-AC1BF6E6CF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174" y="1825625"/>
            <a:ext cx="7814628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26B7AF-DFE1-F47D-A91B-FDB34363E16E}"/>
              </a:ext>
            </a:extLst>
          </p:cNvPr>
          <p:cNvSpPr/>
          <p:nvPr/>
        </p:nvSpPr>
        <p:spPr>
          <a:xfrm>
            <a:off x="2499360" y="1593669"/>
            <a:ext cx="1393371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3C5282-FCAF-5806-AD2C-F62FE3A99303}"/>
              </a:ext>
            </a:extLst>
          </p:cNvPr>
          <p:cNvSpPr/>
          <p:nvPr/>
        </p:nvSpPr>
        <p:spPr>
          <a:xfrm>
            <a:off x="4454435" y="2878183"/>
            <a:ext cx="1393371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974BD3-AB8B-82A8-E40B-9ED6BC52A79F}"/>
              </a:ext>
            </a:extLst>
          </p:cNvPr>
          <p:cNvSpPr/>
          <p:nvPr/>
        </p:nvSpPr>
        <p:spPr>
          <a:xfrm>
            <a:off x="5847806" y="2465320"/>
            <a:ext cx="1393371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43EF28-95B8-E340-A833-66381D3374A3}"/>
              </a:ext>
            </a:extLst>
          </p:cNvPr>
          <p:cNvSpPr/>
          <p:nvPr/>
        </p:nvSpPr>
        <p:spPr>
          <a:xfrm>
            <a:off x="7493725" y="1528354"/>
            <a:ext cx="2198915" cy="825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BA7849-830F-43D0-1AD6-1BEF84F238FF}"/>
              </a:ext>
            </a:extLst>
          </p:cNvPr>
          <p:cNvSpPr/>
          <p:nvPr/>
        </p:nvSpPr>
        <p:spPr>
          <a:xfrm>
            <a:off x="7789818" y="4916783"/>
            <a:ext cx="1902822" cy="4128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C98F5E-5032-B23A-3AF6-FB460EC88F2F}"/>
              </a:ext>
            </a:extLst>
          </p:cNvPr>
          <p:cNvSpPr/>
          <p:nvPr/>
        </p:nvSpPr>
        <p:spPr>
          <a:xfrm>
            <a:off x="1624807" y="5582193"/>
            <a:ext cx="2338251" cy="4503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0331A0-0230-BD51-5659-D753A532D408}"/>
              </a:ext>
            </a:extLst>
          </p:cNvPr>
          <p:cNvSpPr/>
          <p:nvPr/>
        </p:nvSpPr>
        <p:spPr>
          <a:xfrm>
            <a:off x="4480052" y="5000343"/>
            <a:ext cx="875720" cy="4860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2EB086-A36E-CEFD-165A-778AE1DB946F}"/>
              </a:ext>
            </a:extLst>
          </p:cNvPr>
          <p:cNvSpPr/>
          <p:nvPr/>
        </p:nvSpPr>
        <p:spPr>
          <a:xfrm>
            <a:off x="3198382" y="1970110"/>
            <a:ext cx="45719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06895C3-9A8B-49AA-3411-5BBD4FD5B728}"/>
              </a:ext>
            </a:extLst>
          </p:cNvPr>
          <p:cNvSpPr/>
          <p:nvPr/>
        </p:nvSpPr>
        <p:spPr>
          <a:xfrm rot="2287212">
            <a:off x="4235590" y="3147546"/>
            <a:ext cx="128051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4B6838-848C-DB6A-2C6A-58E09D42F467}"/>
              </a:ext>
            </a:extLst>
          </p:cNvPr>
          <p:cNvSpPr/>
          <p:nvPr/>
        </p:nvSpPr>
        <p:spPr>
          <a:xfrm rot="20716212">
            <a:off x="6712668" y="3090011"/>
            <a:ext cx="230776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6CE964-035C-F206-29FA-64D5D485B3F2}"/>
              </a:ext>
            </a:extLst>
          </p:cNvPr>
          <p:cNvSpPr/>
          <p:nvPr/>
        </p:nvSpPr>
        <p:spPr>
          <a:xfrm>
            <a:off x="8575764" y="2443772"/>
            <a:ext cx="137160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154116-BF03-4CED-0EB2-001A8EEEF6C4}"/>
              </a:ext>
            </a:extLst>
          </p:cNvPr>
          <p:cNvSpPr/>
          <p:nvPr/>
        </p:nvSpPr>
        <p:spPr>
          <a:xfrm rot="19606105">
            <a:off x="4484669" y="4401555"/>
            <a:ext cx="139771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D58565-0D34-4361-9849-15C4AC8A2CD0}"/>
              </a:ext>
            </a:extLst>
          </p:cNvPr>
          <p:cNvSpPr/>
          <p:nvPr/>
        </p:nvSpPr>
        <p:spPr>
          <a:xfrm rot="2162665">
            <a:off x="2835545" y="4826345"/>
            <a:ext cx="101151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440B80E-3977-A71F-C202-DAA173B4D355}"/>
              </a:ext>
            </a:extLst>
          </p:cNvPr>
          <p:cNvSpPr/>
          <p:nvPr/>
        </p:nvSpPr>
        <p:spPr>
          <a:xfrm rot="17974438">
            <a:off x="7351127" y="4298101"/>
            <a:ext cx="143565" cy="11127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80F371-2FEA-281D-C1CE-EB4780DB9393}"/>
              </a:ext>
            </a:extLst>
          </p:cNvPr>
          <p:cNvSpPr txBox="1"/>
          <p:nvPr/>
        </p:nvSpPr>
        <p:spPr>
          <a:xfrm>
            <a:off x="8712924" y="905691"/>
            <a:ext cx="27902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insulates axon; prevents electrical signals from escaping (creates faster signals)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25A375-2767-F4DF-06DD-017CE8B0A6E7}"/>
              </a:ext>
            </a:extLst>
          </p:cNvPr>
          <p:cNvSpPr txBox="1"/>
          <p:nvPr/>
        </p:nvSpPr>
        <p:spPr>
          <a:xfrm>
            <a:off x="8729387" y="3000135"/>
            <a:ext cx="2790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White Matter</a:t>
            </a:r>
            <a:r>
              <a:rPr lang="en-US" dirty="0"/>
              <a:t>: neural tissue that is myelinated; usually involved in signal transmission</a:t>
            </a:r>
          </a:p>
          <a:p>
            <a:endParaRPr lang="en-US" b="1" dirty="0"/>
          </a:p>
          <a:p>
            <a:r>
              <a:rPr lang="en-US" b="1" dirty="0"/>
              <a:t>Gray Matter</a:t>
            </a:r>
            <a:r>
              <a:rPr lang="en-US" dirty="0"/>
              <a:t>: neural tissue that is unmyelinated; brain functions</a:t>
            </a:r>
          </a:p>
        </p:txBody>
      </p:sp>
    </p:spTree>
    <p:extLst>
      <p:ext uri="{BB962C8B-B14F-4D97-AF65-F5344CB8AC3E}">
        <p14:creationId xmlns:p14="http://schemas.microsoft.com/office/powerpoint/2010/main" val="3317963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24D04-05C9-CEA3-D387-A1CED5FA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897BD8-8DEC-41C1-31F6-315A2BE98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146" name="Picture 2" descr="Picture of the brain; arrows point to the corpus callosum">
            <a:extLst>
              <a:ext uri="{FF2B5EF4-FFF2-40B4-BE49-F238E27FC236}">
                <a16:creationId xmlns:a16="http://schemas.microsoft.com/office/drawing/2014/main" id="{3A17B1EA-3872-948C-BEF5-A71D7E57BC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316" y="1825625"/>
            <a:ext cx="5952343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684BE2D-2995-86A3-3792-F2D422FA6F0D}"/>
              </a:ext>
            </a:extLst>
          </p:cNvPr>
          <p:cNvSpPr/>
          <p:nvPr/>
        </p:nvSpPr>
        <p:spPr>
          <a:xfrm>
            <a:off x="3321811" y="1587443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92B6CC-D551-EAE1-48AD-C32EC5373FD8}"/>
              </a:ext>
            </a:extLst>
          </p:cNvPr>
          <p:cNvSpPr/>
          <p:nvPr/>
        </p:nvSpPr>
        <p:spPr>
          <a:xfrm>
            <a:off x="7793662" y="3690880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8622E6-69FC-415C-C3A0-3ACAF5DC9FBF}"/>
              </a:ext>
            </a:extLst>
          </p:cNvPr>
          <p:cNvSpPr/>
          <p:nvPr/>
        </p:nvSpPr>
        <p:spPr>
          <a:xfrm>
            <a:off x="7096976" y="5380025"/>
            <a:ext cx="1393371" cy="47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9F6061-340D-70D5-78AB-A76C70EBADCA}"/>
              </a:ext>
            </a:extLst>
          </p:cNvPr>
          <p:cNvSpPr/>
          <p:nvPr/>
        </p:nvSpPr>
        <p:spPr>
          <a:xfrm>
            <a:off x="4292816" y="5339576"/>
            <a:ext cx="84473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AA30E6-1711-B374-3D45-9CF452509E57}"/>
              </a:ext>
            </a:extLst>
          </p:cNvPr>
          <p:cNvSpPr/>
          <p:nvPr/>
        </p:nvSpPr>
        <p:spPr>
          <a:xfrm>
            <a:off x="4476206" y="4966458"/>
            <a:ext cx="66134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08AB5C-BA38-9B88-37B6-1EAD2ABFB7E0}"/>
              </a:ext>
            </a:extLst>
          </p:cNvPr>
          <p:cNvSpPr/>
          <p:nvPr/>
        </p:nvSpPr>
        <p:spPr>
          <a:xfrm>
            <a:off x="3082835" y="4876237"/>
            <a:ext cx="1393371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2F97FF-413B-9969-FB66-7590C4DFE20C}"/>
              </a:ext>
            </a:extLst>
          </p:cNvPr>
          <p:cNvSpPr/>
          <p:nvPr/>
        </p:nvSpPr>
        <p:spPr>
          <a:xfrm>
            <a:off x="2279950" y="4449646"/>
            <a:ext cx="1743410" cy="516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673DC8-07B7-1B38-4B55-0579068B9184}"/>
              </a:ext>
            </a:extLst>
          </p:cNvPr>
          <p:cNvSpPr txBox="1"/>
          <p:nvPr/>
        </p:nvSpPr>
        <p:spPr>
          <a:xfrm>
            <a:off x="8712924" y="905691"/>
            <a:ext cx="2790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</a:t>
            </a:r>
            <a:r>
              <a:rPr lang="en-US" dirty="0"/>
              <a:t>: Facilitates communication between left and right hemispheres</a:t>
            </a:r>
          </a:p>
        </p:txBody>
      </p:sp>
    </p:spTree>
    <p:extLst>
      <p:ext uri="{BB962C8B-B14F-4D97-AF65-F5344CB8AC3E}">
        <p14:creationId xmlns:p14="http://schemas.microsoft.com/office/powerpoint/2010/main" val="3876973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Custom 20">
      <a:dk1>
        <a:srgbClr val="000000"/>
      </a:dk1>
      <a:lt1>
        <a:sysClr val="window" lastClr="FFFFFF"/>
      </a:lt1>
      <a:dk2>
        <a:srgbClr val="2C3948"/>
      </a:dk2>
      <a:lt2>
        <a:srgbClr val="F4F4F4"/>
      </a:lt2>
      <a:accent1>
        <a:srgbClr val="F49D90"/>
      </a:accent1>
      <a:accent2>
        <a:srgbClr val="D6947C"/>
      </a:accent2>
      <a:accent3>
        <a:srgbClr val="BF8484"/>
      </a:accent3>
      <a:accent4>
        <a:srgbClr val="96A9AA"/>
      </a:accent4>
      <a:accent5>
        <a:srgbClr val="DD796C"/>
      </a:accent5>
      <a:accent6>
        <a:srgbClr val="D09145"/>
      </a:accent6>
      <a:hlink>
        <a:srgbClr val="DF686A"/>
      </a:hlink>
      <a:folHlink>
        <a:srgbClr val="F93F1C"/>
      </a:folHlink>
    </a:clrScheme>
    <a:fontScheme name="Dante">
      <a:majorFont>
        <a:latin typeface="Dante"/>
        <a:ea typeface=""/>
        <a:cs typeface=""/>
      </a:majorFont>
      <a:minorFont>
        <a:latin typeface="Dan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29436BC-77AE-4AEE-A282-4E162A1CAA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665E41-66EB-401D-940D-8E7024721BE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B37DAF-AFAF-4561-A80B-C76198EBD31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Offset design</Template>
  <TotalTime>318</TotalTime>
  <Words>961</Words>
  <Application>Microsoft Office PowerPoint</Application>
  <PresentationFormat>Widescreen</PresentationFormat>
  <Paragraphs>173</Paragraphs>
  <Slides>36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Calibri</vt:lpstr>
      <vt:lpstr>Dante</vt:lpstr>
      <vt:lpstr>Dante (Headings)2</vt:lpstr>
      <vt:lpstr>Helvetica Neue Medium</vt:lpstr>
      <vt:lpstr>Wingdings 2</vt:lpstr>
      <vt:lpstr>OffsetVTI</vt:lpstr>
      <vt:lpstr>The Systems of the Body</vt:lpstr>
      <vt:lpstr>Agenda</vt:lpstr>
      <vt:lpstr>The Nervous System</vt:lpstr>
      <vt:lpstr>The Nervous System</vt:lpstr>
      <vt:lpstr>The Neuron</vt:lpstr>
      <vt:lpstr>The Neuron</vt:lpstr>
      <vt:lpstr>The Neuron</vt:lpstr>
      <vt:lpstr>The Neuron</vt:lpstr>
      <vt:lpstr>The Brain</vt:lpstr>
      <vt:lpstr>The Brain</vt:lpstr>
      <vt:lpstr>The Brain</vt:lpstr>
      <vt:lpstr>The Brain</vt:lpstr>
      <vt:lpstr>The Brain</vt:lpstr>
      <vt:lpstr>The Brain</vt:lpstr>
      <vt:lpstr>The Brain</vt:lpstr>
      <vt:lpstr>The Brain</vt:lpstr>
      <vt:lpstr>The Brain</vt:lpstr>
      <vt:lpstr>The Brain</vt:lpstr>
      <vt:lpstr>Lobes of the Cerebral Cortex</vt:lpstr>
      <vt:lpstr>The Endocrine System</vt:lpstr>
      <vt:lpstr>The Endocrine System</vt:lpstr>
      <vt:lpstr>The Cardiovascular System</vt:lpstr>
      <vt:lpstr>The Cardiovascular System</vt:lpstr>
      <vt:lpstr>The Respiratory System</vt:lpstr>
      <vt:lpstr>The Respiratory System</vt:lpstr>
      <vt:lpstr>The Digestive System</vt:lpstr>
      <vt:lpstr>The Digestive System</vt:lpstr>
      <vt:lpstr>The Renal System</vt:lpstr>
      <vt:lpstr>The Renal System</vt:lpstr>
      <vt:lpstr>The Reproductive System</vt:lpstr>
      <vt:lpstr>The Immune &amp; Lymphatic Systems</vt:lpstr>
      <vt:lpstr>The Immune System</vt:lpstr>
      <vt:lpstr>The Immune Response</vt:lpstr>
      <vt:lpstr> The Skeletal System</vt:lpstr>
      <vt:lpstr>The Muscular System</vt:lpstr>
      <vt:lpstr>Next time on PSY 440…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Scheuler, Bryanna</dc:creator>
  <cp:lastModifiedBy>Scheuler, Bryanna</cp:lastModifiedBy>
  <cp:revision>12</cp:revision>
  <dcterms:created xsi:type="dcterms:W3CDTF">2025-09-03T03:01:23Z</dcterms:created>
  <dcterms:modified xsi:type="dcterms:W3CDTF">2026-01-23T22:26:57Z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